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déplacer la diapo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Cliquez pour modifier le format des notes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&lt;en-tête&gt;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 idx="4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&lt;date/heure&gt;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 idx="4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 idx="4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fld id="{05757E1B-311C-466E-8A98-1C53D3F2E8D8}" type="slidenum"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E7A689-B82F-42AE-B9D1-B7592C22F468}" type="slidenum">
              <a:rPr lang="fr-FR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5FBBDF-9780-42FE-B52D-A9A1A2E7EAA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7" name="PlaceHolder 8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448DA2-B4F6-4692-B3D0-5466F0ACD1CC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83EB11-7AB9-4195-ACFB-3717A91A00BF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492AFD6-34DB-4192-B6EE-4D3A23FE0029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70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C0C742-F465-45C7-914F-AFC366F1F69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76" name="PlaceHolder 6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685C2E-80A7-4C2B-84AB-ABBC44C6CBB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C03C52-746D-41CF-A803-AE164E441B5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7C2603-7AB7-43D5-8140-119764C6621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dt" idx="10"/>
          </p:nvPr>
        </p:nvSpPr>
        <p:spPr>
          <a:xfrm>
            <a:off x="0" y="6617880"/>
            <a:ext cx="23976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40" b="0" u="none" strike="noStrike">
                <a:solidFill>
                  <a:schemeClr val="dk1">
                    <a:tint val="75000"/>
                    <a:alpha val="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40" b="0" u="none" strike="noStrike">
                <a:solidFill>
                  <a:schemeClr val="dk1">
                    <a:tint val="75000"/>
                    <a:alpha val="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4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ftr" idx="11"/>
          </p:nvPr>
        </p:nvSpPr>
        <p:spPr>
          <a:xfrm>
            <a:off x="960120" y="5829120"/>
            <a:ext cx="4463640" cy="59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5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54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&lt;pied de page&gt;</a:t>
            </a:r>
            <a:endParaRPr lang="fr-FR" sz="154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sldNum" idx="12"/>
          </p:nvPr>
        </p:nvSpPr>
        <p:spPr>
          <a:xfrm>
            <a:off x="0" y="6617880"/>
            <a:ext cx="23976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40" b="0" u="none" strike="noStrike">
                <a:solidFill>
                  <a:schemeClr val="dk1">
                    <a:tint val="75000"/>
                    <a:alpha val="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E0CF57-A87E-46DC-95BD-DB1A96889BE3}" type="slidenum">
              <a:rPr lang="fr-FR" sz="140" b="0" u="none" strike="noStrike">
                <a:solidFill>
                  <a:schemeClr val="dk1">
                    <a:tint val="75000"/>
                    <a:alpha val="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4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title"/>
          </p:nvPr>
        </p:nvSpPr>
        <p:spPr>
          <a:xfrm>
            <a:off x="0" y="0"/>
            <a:ext cx="23976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140" b="0" u="none" strike="noStrike">
                <a:solidFill>
                  <a:schemeClr val="dk1">
                    <a:alpha val="0"/>
                  </a:schemeClr>
                </a:solidFill>
                <a:effectLst/>
                <a:uFillTx/>
                <a:latin typeface="Calibri Light"/>
              </a:rPr>
              <a:t>Titre</a:t>
            </a:r>
            <a:endParaRPr lang="fr-FR" sz="14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0" name="Image 8"/>
          <p:cNvPicPr/>
          <p:nvPr/>
        </p:nvPicPr>
        <p:blipFill>
          <a:blip r:embed="rId2"/>
          <a:stretch/>
        </p:blipFill>
        <p:spPr>
          <a:xfrm>
            <a:off x="983880" y="740880"/>
            <a:ext cx="3647880" cy="328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431280" y="2084760"/>
            <a:ext cx="3359520" cy="384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91880" indent="-191880" defTabSz="914400">
              <a:lnSpc>
                <a:spcPct val="90000"/>
              </a:lnSpc>
              <a:spcBef>
                <a:spcPts val="533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Titre de la partie</a:t>
            </a:r>
            <a:endParaRPr lang="fr-FR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32000" lvl="1" indent="-191880" defTabSz="914400">
              <a:lnSpc>
                <a:spcPct val="90000"/>
              </a:lnSpc>
              <a:spcBef>
                <a:spcPts val="799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lphaLcPeriod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416120" y="2084760"/>
            <a:ext cx="3359520" cy="381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91880" indent="-191880" defTabSz="914400">
              <a:lnSpc>
                <a:spcPct val="90000"/>
              </a:lnSpc>
              <a:spcBef>
                <a:spcPts val="533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Titre de la partie</a:t>
            </a:r>
            <a:endParaRPr lang="fr-FR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32000" lvl="1" indent="-191880" defTabSz="914400">
              <a:lnSpc>
                <a:spcPct val="90000"/>
              </a:lnSpc>
              <a:spcBef>
                <a:spcPts val="799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lphaLcPeriod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52000" y="2084760"/>
            <a:ext cx="3359520" cy="381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91880" indent="-191880" defTabSz="914400">
              <a:lnSpc>
                <a:spcPct val="90000"/>
              </a:lnSpc>
              <a:spcBef>
                <a:spcPts val="533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Titre de la partie</a:t>
            </a:r>
            <a:endParaRPr lang="fr-FR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32000" lvl="1" indent="-191880" defTabSz="914400">
              <a:lnSpc>
                <a:spcPct val="90000"/>
              </a:lnSpc>
              <a:spcBef>
                <a:spcPts val="799"/>
              </a:spcBef>
              <a:spcAft>
                <a:spcPts val="1066"/>
              </a:spcAft>
              <a:buClr>
                <a:srgbClr val="000000"/>
              </a:buClr>
              <a:buFont typeface="Calibri Light"/>
              <a:buAutoNum type="alphaLcPeriod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431640" y="910440"/>
            <a:ext cx="11232720" cy="71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Sommaire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Espace réservé du pied de page 4"/>
          <p:cNvSpPr/>
          <p:nvPr/>
        </p:nvSpPr>
        <p:spPr>
          <a:xfrm>
            <a:off x="431640" y="6378120"/>
            <a:ext cx="681588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Direction régionale de l’alimentation, de l’agriculture et de la forêt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3"/>
          </p:nvPr>
        </p:nvSpPr>
        <p:spPr>
          <a:xfrm>
            <a:off x="9827280" y="6378120"/>
            <a:ext cx="39672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fr-FR" sz="1000" b="1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892F376-F58E-40B2-9AF6-B70FD30C536D}" type="slidenum">
              <a:rPr lang="fr-FR" sz="1000" b="1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4"/>
          </p:nvPr>
        </p:nvSpPr>
        <p:spPr>
          <a:xfrm>
            <a:off x="10512360" y="6378120"/>
            <a:ext cx="1151640" cy="36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000" b="1" u="none" strike="noStrike" cap="all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1000" b="1" u="none" strike="noStrike" cap="all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p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body"/>
          </p:nvPr>
        </p:nvSpPr>
        <p:spPr>
          <a:xfrm>
            <a:off x="0" y="983880"/>
            <a:ext cx="12191760" cy="592488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txBody>
          <a:bodyPr lIns="90000" tIns="1080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fr-FR" sz="1800" b="0" u="none" strike="noStrike" cap="all">
                <a:solidFill>
                  <a:schemeClr val="lt1"/>
                </a:solidFill>
                <a:effectLst/>
                <a:uFillTx/>
                <a:latin typeface="Calibri"/>
              </a:rPr>
              <a:t>Sélectionner l’icône pour insérer une image, </a:t>
            </a:r>
            <a:r>
              <a:rPr sz="1800"/>
              <a:t/>
            </a:r>
            <a:br>
              <a:rPr sz="1800"/>
            </a:br>
            <a:r>
              <a:rPr lang="fr-FR" sz="1800" b="0" u="none" strike="noStrike" cap="all">
                <a:solidFill>
                  <a:schemeClr val="lt1"/>
                </a:solidFill>
                <a:effectLst/>
                <a:uFillTx/>
                <a:latin typeface="Calibri"/>
              </a:rPr>
              <a:t>puis disposer l’image en arrière plan </a:t>
            </a:r>
            <a:r>
              <a:rPr sz="1800"/>
              <a:t/>
            </a:r>
            <a:br>
              <a:rPr sz="1800"/>
            </a:br>
            <a:r>
              <a:rPr lang="fr-FR" sz="1800" b="0" u="none" strike="noStrike" cap="all">
                <a:solidFill>
                  <a:schemeClr val="lt1"/>
                </a:solidFill>
                <a:effectLst/>
                <a:uFillTx/>
                <a:latin typeface="Calibri"/>
              </a:rPr>
              <a:t>(Sélectionner l’image avec le bouton droit de la souris / </a:t>
            </a:r>
            <a:r>
              <a:rPr sz="1800"/>
              <a:t/>
            </a:r>
            <a:br>
              <a:rPr sz="1800"/>
            </a:br>
            <a:r>
              <a:rPr lang="fr-FR" sz="1800" b="0" u="none" strike="noStrike" cap="all">
                <a:solidFill>
                  <a:schemeClr val="lt1"/>
                </a:solidFill>
                <a:effectLst/>
                <a:uFillTx/>
                <a:latin typeface="Calibri"/>
              </a:rPr>
              <a:t>Mettre à l’arrière plan)</a:t>
            </a:r>
            <a:endParaRPr lang="fr-FR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479880" y="983880"/>
            <a:ext cx="11231640" cy="5394960"/>
          </a:xfrm>
          <a:prstGeom prst="rect">
            <a:avLst/>
          </a:prstGeom>
          <a:noFill/>
          <a:ln w="10080">
            <a:solidFill>
              <a:schemeClr val="lt1"/>
            </a:solidFill>
            <a:round/>
          </a:ln>
        </p:spPr>
        <p:txBody>
          <a:bodyPr lIns="0" tIns="45720" rIns="91440" bIns="360000" anchor="ctr">
            <a:noAutofit/>
          </a:bodyPr>
          <a:lstStyle/>
          <a:p>
            <a:pPr marL="528120" indent="-528120" defTabSz="914400">
              <a:lnSpc>
                <a:spcPct val="90000"/>
              </a:lnSpc>
              <a:buClr>
                <a:srgbClr val="FFFFFF"/>
              </a:buClr>
              <a:buFont typeface="Calibri Light"/>
              <a:buAutoNum type="arabicPeriod"/>
            </a:pPr>
            <a:r>
              <a:rPr lang="fr-FR" sz="4330" b="0" u="none" strike="noStrike">
                <a:solidFill>
                  <a:schemeClr val="lt1"/>
                </a:solidFill>
                <a:effectLst/>
                <a:uFillTx/>
                <a:latin typeface="Calibri Light"/>
              </a:rPr>
              <a:t>Titre</a:t>
            </a:r>
            <a:endParaRPr lang="fr-FR" sz="433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15"/>
          </p:nvPr>
        </p:nvSpPr>
        <p:spPr>
          <a:xfrm>
            <a:off x="431640" y="6378120"/>
            <a:ext cx="681588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000" b="1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000" b="1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&lt;pied de page&gt;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16"/>
          </p:nvPr>
        </p:nvSpPr>
        <p:spPr>
          <a:xfrm>
            <a:off x="9827280" y="6378120"/>
            <a:ext cx="39672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fr-FR" sz="1000" b="1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1E7F122-98C7-4E15-81F2-A7DE56973AE9}" type="slidenum">
              <a:rPr lang="fr-FR" sz="1000" b="1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17"/>
          </p:nvPr>
        </p:nvSpPr>
        <p:spPr>
          <a:xfrm>
            <a:off x="10512360" y="6378120"/>
            <a:ext cx="1151640" cy="36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000" b="1" u="none" strike="noStrike" cap="all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fr-FR" sz="1000" b="1" u="none" strike="noStrike" cap="all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624214-9D40-4BE6-873C-22A0C0FB5A6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Modifier les styles du texte du masque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799E65-F5A9-4517-A7B8-028F7EB8BE6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75F2A9-BE65-4F2A-9183-007E972045C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23976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fr-FR" sz="140" b="0" u="none" strike="noStrike">
              <a:solidFill>
                <a:schemeClr val="dk1">
                  <a:alpha val="0"/>
                </a:schemeClr>
              </a:solidFill>
              <a:effectLst/>
              <a:uFillTx/>
              <a:latin typeface="Calibri Light"/>
            </a:endParaRPr>
          </a:p>
        </p:txBody>
      </p:sp>
      <p:sp>
        <p:nvSpPr>
          <p:cNvPr id="84" name="ZoneTexte 4"/>
          <p:cNvSpPr/>
          <p:nvPr/>
        </p:nvSpPr>
        <p:spPr>
          <a:xfrm>
            <a:off x="5423760" y="3044880"/>
            <a:ext cx="6144480" cy="163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334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Retour des premiers travaux du Groupe de Travail « Atteinte des objectifs EGALIM »</a:t>
            </a:r>
            <a:endParaRPr lang="fr-FR" sz="334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5" name="Image 5"/>
          <p:cNvPicPr/>
          <p:nvPr/>
        </p:nvPicPr>
        <p:blipFill>
          <a:blip r:embed="rId3"/>
          <a:stretch/>
        </p:blipFill>
        <p:spPr>
          <a:xfrm>
            <a:off x="623520" y="452520"/>
            <a:ext cx="4167360" cy="384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3F62A3-2175-41DE-BE23-7FD9807044F9}" type="slidenum">
              <a:rPr/>
              <a:t>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39760" y="635413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Direction régionale de l’alimentation, de l’agriculture et de la forêt</a:t>
            </a:r>
            <a:endParaRPr lang="fr-F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Titre 1"/>
          <p:cNvSpPr/>
          <p:nvPr/>
        </p:nvSpPr>
        <p:spPr>
          <a:xfrm>
            <a:off x="1432440" y="30456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Conclusions de la réunion du 19/09/2025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63" name="Image 3"/>
          <p:cNvPicPr/>
          <p:nvPr/>
        </p:nvPicPr>
        <p:blipFill>
          <a:blip r:embed="rId3"/>
          <a:stretch/>
        </p:blipFill>
        <p:spPr>
          <a:xfrm>
            <a:off x="914400" y="914400"/>
            <a:ext cx="10324440" cy="548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163"/>
          <p:cNvPicPr/>
          <p:nvPr/>
        </p:nvPicPr>
        <p:blipFill>
          <a:blip r:embed="rId2"/>
          <a:stretch/>
        </p:blipFill>
        <p:spPr>
          <a:xfrm>
            <a:off x="853200" y="757800"/>
            <a:ext cx="10288440" cy="571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Titre 2"/>
          <p:cNvSpPr/>
          <p:nvPr/>
        </p:nvSpPr>
        <p:spPr>
          <a:xfrm>
            <a:off x="37440" y="304560"/>
            <a:ext cx="1211724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 anchorCtr="1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Conclusions de la réunion du 19/09/2025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9459-28E7-B393-9FF4-4CB9386BE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re 2">
            <a:extLst>
              <a:ext uri="{FF2B5EF4-FFF2-40B4-BE49-F238E27FC236}">
                <a16:creationId xmlns:a16="http://schemas.microsoft.com/office/drawing/2014/main" id="{902D862B-5AA3-1C3F-9E3D-F902893CADE6}"/>
              </a:ext>
            </a:extLst>
          </p:cNvPr>
          <p:cNvSpPr/>
          <p:nvPr/>
        </p:nvSpPr>
        <p:spPr>
          <a:xfrm>
            <a:off x="37440" y="304560"/>
            <a:ext cx="1211724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 anchorCtr="1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Conclusions de la réunion du 19/09/2025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5C2F6DB-0E58-34AA-60B6-E133D8625742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5E3311-3F23-44F9-117B-72B96CF23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715884"/>
            <a:ext cx="10919318" cy="6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itre 1"/>
          <p:cNvSpPr/>
          <p:nvPr/>
        </p:nvSpPr>
        <p:spPr>
          <a:xfrm>
            <a:off x="1403640" y="32076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Eléments de contexte : La Planification écologique à l’échelle nationale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8" name="Image 18"/>
          <p:cNvPicPr/>
          <p:nvPr/>
        </p:nvPicPr>
        <p:blipFill>
          <a:blip r:embed="rId3"/>
          <a:srcRect b="11609"/>
          <a:stretch/>
        </p:blipFill>
        <p:spPr>
          <a:xfrm>
            <a:off x="1084680" y="3964320"/>
            <a:ext cx="5809680" cy="232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itre 1"/>
          <p:cNvSpPr/>
          <p:nvPr/>
        </p:nvSpPr>
        <p:spPr>
          <a:xfrm>
            <a:off x="342360" y="3632760"/>
            <a:ext cx="5834160" cy="33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6 thématiques déployées :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0" name="Titre 1"/>
          <p:cNvSpPr/>
          <p:nvPr/>
        </p:nvSpPr>
        <p:spPr>
          <a:xfrm>
            <a:off x="7728480" y="3607200"/>
            <a:ext cx="3906360" cy="286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Temporalité des travaux :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endParaRPr lang="fr-FR" sz="11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Début des travaux nationaux dès 2023, avec mobilisation des ministères, des filières, représentants des collectivités locales, cabinets d’études, associations environnementales…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endParaRPr lang="fr-FR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Pilotage :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endParaRPr lang="fr-FR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Pilotage assuré par le Secrétariat général à la Planification écologique (SGPE), directement rattaché au premier ministre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Rectangle à coins arrondis 21"/>
          <p:cNvSpPr/>
          <p:nvPr/>
        </p:nvSpPr>
        <p:spPr>
          <a:xfrm>
            <a:off x="2908440" y="1060920"/>
            <a:ext cx="7414560" cy="2430720"/>
          </a:xfrm>
          <a:prstGeom prst="roundRect">
            <a:avLst>
              <a:gd name="adj" fmla="val 16667"/>
            </a:avLst>
          </a:prstGeom>
          <a:solidFill>
            <a:srgbClr val="DE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32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Titre 1"/>
          <p:cNvSpPr/>
          <p:nvPr/>
        </p:nvSpPr>
        <p:spPr>
          <a:xfrm>
            <a:off x="3628440" y="1080000"/>
            <a:ext cx="5516280" cy="2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5 défis environnementaux à relever :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3" name="ZoneTexte 23"/>
          <p:cNvSpPr/>
          <p:nvPr/>
        </p:nvSpPr>
        <p:spPr>
          <a:xfrm>
            <a:off x="3962520" y="1308960"/>
            <a:ext cx="7821360" cy="21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L’atténuation du réchauffement climatique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L’adaptation aux conséquences inévitables du réchauffement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La préservation et la restauration de la biodiversité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La préservation des ressources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La réduction des pollutions qui impactent la santé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94" name="Connecteur droit 24"/>
          <p:cNvCxnSpPr/>
          <p:nvPr/>
        </p:nvCxnSpPr>
        <p:spPr>
          <a:xfrm flipV="1">
            <a:off x="1405440" y="854280"/>
            <a:ext cx="2016360" cy="2520"/>
          </a:xfrm>
          <a:prstGeom prst="straightConnector1">
            <a:avLst/>
          </a:prstGeom>
          <a:ln w="57150">
            <a:solidFill>
              <a:srgbClr val="A6A452"/>
            </a:solidFill>
          </a:ln>
        </p:spPr>
      </p:cxnSp>
      <p:pic>
        <p:nvPicPr>
          <p:cNvPr id="95" name="Image 25"/>
          <p:cNvPicPr/>
          <p:nvPr/>
        </p:nvPicPr>
        <p:blipFill>
          <a:blip r:embed="rId4"/>
          <a:stretch/>
        </p:blipFill>
        <p:spPr>
          <a:xfrm>
            <a:off x="1453680" y="993600"/>
            <a:ext cx="2514600" cy="253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itre 1"/>
          <p:cNvSpPr/>
          <p:nvPr/>
        </p:nvSpPr>
        <p:spPr>
          <a:xfrm>
            <a:off x="2217240" y="1258560"/>
            <a:ext cx="846936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Début de la Territorialisation de la Planification écologique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Organisation des travaux de la COP Normandie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98" name="Connecteur droit avec flèche 11"/>
          <p:cNvCxnSpPr/>
          <p:nvPr/>
        </p:nvCxnSpPr>
        <p:spPr>
          <a:xfrm flipH="1">
            <a:off x="1689840" y="1009080"/>
            <a:ext cx="51840" cy="5369040"/>
          </a:xfrm>
          <a:prstGeom prst="straightConnector1">
            <a:avLst/>
          </a:prstGeom>
          <a:ln w="149225">
            <a:solidFill>
              <a:srgbClr val="A6A452"/>
            </a:solidFill>
            <a:tailEnd type="triangle" w="med" len="med"/>
          </a:ln>
        </p:spPr>
      </p:cxnSp>
      <p:cxnSp>
        <p:nvCxnSpPr>
          <p:cNvPr id="99" name="Connecteur droit 12"/>
          <p:cNvCxnSpPr/>
          <p:nvPr/>
        </p:nvCxnSpPr>
        <p:spPr>
          <a:xfrm>
            <a:off x="1733040" y="1430640"/>
            <a:ext cx="432360" cy="360"/>
          </a:xfrm>
          <a:prstGeom prst="straightConnector1">
            <a:avLst/>
          </a:prstGeom>
          <a:ln w="101600">
            <a:solidFill>
              <a:srgbClr val="A6A452"/>
            </a:solidFill>
          </a:ln>
        </p:spPr>
      </p:cxnSp>
      <p:cxnSp>
        <p:nvCxnSpPr>
          <p:cNvPr id="100" name="Connecteur droit 13"/>
          <p:cNvCxnSpPr/>
          <p:nvPr/>
        </p:nvCxnSpPr>
        <p:spPr>
          <a:xfrm>
            <a:off x="1733040" y="2795760"/>
            <a:ext cx="432360" cy="360"/>
          </a:xfrm>
          <a:prstGeom prst="straightConnector1">
            <a:avLst/>
          </a:prstGeom>
          <a:ln w="101600">
            <a:solidFill>
              <a:srgbClr val="A6A452"/>
            </a:solidFill>
          </a:ln>
        </p:spPr>
      </p:cxnSp>
      <p:sp>
        <p:nvSpPr>
          <p:cNvPr id="101" name="ZoneTexte 14"/>
          <p:cNvSpPr/>
          <p:nvPr/>
        </p:nvSpPr>
        <p:spPr>
          <a:xfrm rot="940800">
            <a:off x="97200" y="1035360"/>
            <a:ext cx="1773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Déc. 2023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2" name="ZoneTexte 15"/>
          <p:cNvSpPr/>
          <p:nvPr/>
        </p:nvSpPr>
        <p:spPr>
          <a:xfrm rot="940800">
            <a:off x="108000" y="2444760"/>
            <a:ext cx="1773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Fev. 2024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03" name="Connecteur droit 16"/>
          <p:cNvCxnSpPr/>
          <p:nvPr/>
        </p:nvCxnSpPr>
        <p:spPr>
          <a:xfrm>
            <a:off x="1733040" y="3948480"/>
            <a:ext cx="432360" cy="360"/>
          </a:xfrm>
          <a:prstGeom prst="straightConnector1">
            <a:avLst/>
          </a:prstGeom>
          <a:ln w="101600">
            <a:solidFill>
              <a:srgbClr val="A6A452"/>
            </a:solidFill>
          </a:ln>
        </p:spPr>
      </p:cxnSp>
      <p:sp>
        <p:nvSpPr>
          <p:cNvPr id="104" name="ZoneTexte 17"/>
          <p:cNvSpPr/>
          <p:nvPr/>
        </p:nvSpPr>
        <p:spPr>
          <a:xfrm rot="940800">
            <a:off x="99360" y="3578400"/>
            <a:ext cx="1773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Avr. 2024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05" name="Connecteur droit 18"/>
          <p:cNvCxnSpPr/>
          <p:nvPr/>
        </p:nvCxnSpPr>
        <p:spPr>
          <a:xfrm>
            <a:off x="1733040" y="5158440"/>
            <a:ext cx="432360" cy="360"/>
          </a:xfrm>
          <a:prstGeom prst="straightConnector1">
            <a:avLst/>
          </a:prstGeom>
          <a:ln w="101600">
            <a:solidFill>
              <a:srgbClr val="A6A452"/>
            </a:solidFill>
          </a:ln>
        </p:spPr>
      </p:cxnSp>
      <p:sp>
        <p:nvSpPr>
          <p:cNvPr id="106" name="ZoneTexte 19"/>
          <p:cNvSpPr/>
          <p:nvPr/>
        </p:nvSpPr>
        <p:spPr>
          <a:xfrm rot="940800">
            <a:off x="78120" y="4764600"/>
            <a:ext cx="1773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Dec. 2024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7" name="Titre 1"/>
          <p:cNvSpPr/>
          <p:nvPr/>
        </p:nvSpPr>
        <p:spPr>
          <a:xfrm>
            <a:off x="2217240" y="2634480"/>
            <a:ext cx="67788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Réalisation d’un diagnostic par thématique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Mobilisation des acteurs du territoire Normand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8" name="Titre 1"/>
          <p:cNvSpPr/>
          <p:nvPr/>
        </p:nvSpPr>
        <p:spPr>
          <a:xfrm>
            <a:off x="3651480" y="1941840"/>
            <a:ext cx="53964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Mise en place du pilotage des thématiques (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ex: groupe mieux se nourrir pilotage par la DRAAF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)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9" name="Titre 1"/>
          <p:cNvSpPr/>
          <p:nvPr/>
        </p:nvSpPr>
        <p:spPr>
          <a:xfrm>
            <a:off x="2217240" y="3794400"/>
            <a:ext cx="6181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Préparation de la feuille de route régionale pour l’année 2025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0" name="Titre 1"/>
          <p:cNvSpPr/>
          <p:nvPr/>
        </p:nvSpPr>
        <p:spPr>
          <a:xfrm>
            <a:off x="2217240" y="4995000"/>
            <a:ext cx="597816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Signature de la première feuille de route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1" name="Titre 1"/>
          <p:cNvSpPr/>
          <p:nvPr/>
        </p:nvSpPr>
        <p:spPr>
          <a:xfrm>
            <a:off x="2217240" y="5565960"/>
            <a:ext cx="853488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Mise en œuvre des actions de la feuilles de route 2025 et préparation de la feuille de route 2026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2" name="Titre 1"/>
          <p:cNvSpPr/>
          <p:nvPr/>
        </p:nvSpPr>
        <p:spPr>
          <a:xfrm>
            <a:off x="3651480" y="3303720"/>
            <a:ext cx="5900400" cy="37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250 actions identifiées (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ex : 20 dans le groupe mieux se nourrir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3" name="Titre 1"/>
          <p:cNvSpPr/>
          <p:nvPr/>
        </p:nvSpPr>
        <p:spPr>
          <a:xfrm>
            <a:off x="3651480" y="4472640"/>
            <a:ext cx="547884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Identification des actions prioritaires pour 2025 (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ex : 8 actions dans le groupe mieux se nourrir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14" name="Connecteur droit 27"/>
          <p:cNvCxnSpPr/>
          <p:nvPr/>
        </p:nvCxnSpPr>
        <p:spPr>
          <a:xfrm>
            <a:off x="1733040" y="5731560"/>
            <a:ext cx="432360" cy="360"/>
          </a:xfrm>
          <a:prstGeom prst="straightConnector1">
            <a:avLst/>
          </a:prstGeom>
          <a:ln w="101600">
            <a:solidFill>
              <a:srgbClr val="A6A452"/>
            </a:solidFill>
          </a:ln>
        </p:spPr>
      </p:cxnSp>
      <p:sp>
        <p:nvSpPr>
          <p:cNvPr id="115" name="ZoneTexte 28"/>
          <p:cNvSpPr/>
          <p:nvPr/>
        </p:nvSpPr>
        <p:spPr>
          <a:xfrm rot="940800">
            <a:off x="279000" y="5436000"/>
            <a:ext cx="1773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2025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16" name="Connecteur droit avec flèche 29"/>
          <p:cNvCxnSpPr/>
          <p:nvPr/>
        </p:nvCxnSpPr>
        <p:spPr>
          <a:xfrm>
            <a:off x="3203640" y="2040840"/>
            <a:ext cx="431640" cy="4680"/>
          </a:xfrm>
          <a:prstGeom prst="straightConnector1">
            <a:avLst/>
          </a:prstGeom>
          <a:ln w="76200">
            <a:solidFill>
              <a:srgbClr val="A6A452"/>
            </a:solidFill>
            <a:tailEnd type="triangle" w="med" len="med"/>
          </a:ln>
        </p:spPr>
      </p:cxnSp>
      <p:sp>
        <p:nvSpPr>
          <p:cNvPr id="117" name="Rectangle à coins arrondis 32"/>
          <p:cNvSpPr/>
          <p:nvPr/>
        </p:nvSpPr>
        <p:spPr>
          <a:xfrm>
            <a:off x="636840" y="5423040"/>
            <a:ext cx="10115280" cy="96372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32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18" name="Image 33"/>
          <p:cNvPicPr/>
          <p:nvPr/>
        </p:nvPicPr>
        <p:blipFill>
          <a:blip r:embed="rId3"/>
          <a:srcRect l="3055"/>
          <a:stretch/>
        </p:blipFill>
        <p:spPr>
          <a:xfrm>
            <a:off x="8915040" y="1332360"/>
            <a:ext cx="3263400" cy="37735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19" name="Connecteur droit avec flèche 38"/>
          <p:cNvCxnSpPr/>
          <p:nvPr/>
        </p:nvCxnSpPr>
        <p:spPr>
          <a:xfrm>
            <a:off x="3203640" y="4573440"/>
            <a:ext cx="431640" cy="4680"/>
          </a:xfrm>
          <a:prstGeom prst="straightConnector1">
            <a:avLst/>
          </a:prstGeom>
          <a:ln w="76200">
            <a:solidFill>
              <a:srgbClr val="A6A452"/>
            </a:solidFill>
            <a:tailEnd type="triangle" w="med" len="med"/>
          </a:ln>
        </p:spPr>
      </p:cxnSp>
      <p:cxnSp>
        <p:nvCxnSpPr>
          <p:cNvPr id="120" name="Connecteur droit avec flèche 39"/>
          <p:cNvCxnSpPr/>
          <p:nvPr/>
        </p:nvCxnSpPr>
        <p:spPr>
          <a:xfrm>
            <a:off x="3203640" y="3404520"/>
            <a:ext cx="431640" cy="4680"/>
          </a:xfrm>
          <a:prstGeom prst="straightConnector1">
            <a:avLst/>
          </a:prstGeom>
          <a:ln w="76200">
            <a:solidFill>
              <a:srgbClr val="A6A452"/>
            </a:solidFill>
            <a:tailEnd type="triangle" w="med" len="med"/>
          </a:ln>
        </p:spPr>
      </p:cxnSp>
      <p:cxnSp>
        <p:nvCxnSpPr>
          <p:cNvPr id="121" name="Connecteur droit 40"/>
          <p:cNvCxnSpPr/>
          <p:nvPr/>
        </p:nvCxnSpPr>
        <p:spPr>
          <a:xfrm flipV="1">
            <a:off x="1405440" y="854280"/>
            <a:ext cx="2016360" cy="2520"/>
          </a:xfrm>
          <a:prstGeom prst="straightConnector1">
            <a:avLst/>
          </a:prstGeom>
          <a:ln w="57150">
            <a:solidFill>
              <a:srgbClr val="A6A452"/>
            </a:solidFill>
          </a:ln>
        </p:spPr>
      </p:cxnSp>
      <p:sp>
        <p:nvSpPr>
          <p:cNvPr id="122" name="Titre 1"/>
          <p:cNvSpPr/>
          <p:nvPr/>
        </p:nvSpPr>
        <p:spPr>
          <a:xfrm>
            <a:off x="1411200" y="32904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Eléments de contexte : La Planification écologique en Normandie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Image 7"/>
          <p:cNvPicPr/>
          <p:nvPr/>
        </p:nvPicPr>
        <p:blipFill>
          <a:blip r:embed="rId3"/>
          <a:srcRect t="1224" r="86067" b="4607"/>
          <a:stretch/>
        </p:blipFill>
        <p:spPr>
          <a:xfrm>
            <a:off x="1014120" y="1284120"/>
            <a:ext cx="1411560" cy="508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Image 9"/>
          <p:cNvPicPr/>
          <p:nvPr/>
        </p:nvPicPr>
        <p:blipFill>
          <a:blip r:embed="rId3"/>
          <a:srcRect l="13933" t="1224" r="217" b="62881"/>
          <a:stretch/>
        </p:blipFill>
        <p:spPr>
          <a:xfrm>
            <a:off x="2441880" y="1239120"/>
            <a:ext cx="8699760" cy="193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Image 10"/>
          <p:cNvPicPr/>
          <p:nvPr/>
        </p:nvPicPr>
        <p:blipFill>
          <a:blip r:embed="rId3"/>
          <a:srcRect l="14530" t="86196"/>
          <a:stretch/>
        </p:blipFill>
        <p:spPr>
          <a:xfrm>
            <a:off x="2481840" y="5623200"/>
            <a:ext cx="8661240" cy="74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Image 11"/>
          <p:cNvPicPr/>
          <p:nvPr/>
        </p:nvPicPr>
        <p:blipFill>
          <a:blip r:embed="rId3"/>
          <a:srcRect l="14616" t="39235" b="15767"/>
          <a:stretch/>
        </p:blipFill>
        <p:spPr>
          <a:xfrm>
            <a:off x="2500200" y="3193200"/>
            <a:ext cx="865224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Titre 1"/>
          <p:cNvSpPr/>
          <p:nvPr/>
        </p:nvSpPr>
        <p:spPr>
          <a:xfrm>
            <a:off x="217440" y="1080720"/>
            <a:ext cx="7346160" cy="2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Feuille de route 2025 – Les actions du groupe « Mieux se nourrir »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9" name="Rectangle à coins arrondis 13"/>
          <p:cNvSpPr/>
          <p:nvPr/>
        </p:nvSpPr>
        <p:spPr>
          <a:xfrm>
            <a:off x="4359600" y="1977840"/>
            <a:ext cx="6792840" cy="50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0" name="Rectangle à coins arrondis 14"/>
          <p:cNvSpPr/>
          <p:nvPr/>
        </p:nvSpPr>
        <p:spPr>
          <a:xfrm>
            <a:off x="4351680" y="3814200"/>
            <a:ext cx="6782040" cy="55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1" name="Titre 1"/>
          <p:cNvSpPr/>
          <p:nvPr/>
        </p:nvSpPr>
        <p:spPr>
          <a:xfrm>
            <a:off x="1403640" y="32076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40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La Planification écologique en Normandie</a:t>
            </a:r>
            <a:endParaRPr lang="fr-FR" sz="4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32" name="Connecteur droit 16"/>
          <p:cNvCxnSpPr/>
          <p:nvPr/>
        </p:nvCxnSpPr>
        <p:spPr>
          <a:xfrm flipV="1">
            <a:off x="1405440" y="854280"/>
            <a:ext cx="2016360" cy="2520"/>
          </a:xfrm>
          <a:prstGeom prst="straightConnector1">
            <a:avLst/>
          </a:prstGeom>
          <a:ln w="57150">
            <a:solidFill>
              <a:srgbClr val="A6A452"/>
            </a:solidFill>
          </a:ln>
        </p:spPr>
      </p:cxn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Image 3"/>
          <p:cNvPicPr/>
          <p:nvPr/>
        </p:nvPicPr>
        <p:blipFill>
          <a:blip r:embed="rId3"/>
          <a:srcRect l="33181" t="14492" r="217" b="74424"/>
          <a:stretch/>
        </p:blipFill>
        <p:spPr>
          <a:xfrm>
            <a:off x="1182600" y="1284120"/>
            <a:ext cx="10585080" cy="93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Rectangle à coins arrondis 4"/>
          <p:cNvSpPr/>
          <p:nvPr/>
        </p:nvSpPr>
        <p:spPr>
          <a:xfrm>
            <a:off x="1898280" y="889560"/>
            <a:ext cx="7520760" cy="582840"/>
          </a:xfrm>
          <a:prstGeom prst="roundRect">
            <a:avLst>
              <a:gd name="adj" fmla="val 50000"/>
            </a:avLst>
          </a:prstGeom>
          <a:solidFill>
            <a:srgbClr val="A6A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Action centrée sur lever les freins de l’aval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36" name="Image 5"/>
          <p:cNvPicPr/>
          <p:nvPr/>
        </p:nvPicPr>
        <p:blipFill>
          <a:blip r:embed="rId4"/>
          <a:srcRect l="33181" t="51908" b="38589"/>
          <a:stretch/>
        </p:blipFill>
        <p:spPr>
          <a:xfrm>
            <a:off x="1182600" y="5529600"/>
            <a:ext cx="10638000" cy="80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Rectangle à coins arrondis 7"/>
          <p:cNvSpPr/>
          <p:nvPr/>
        </p:nvSpPr>
        <p:spPr>
          <a:xfrm>
            <a:off x="1723680" y="5073840"/>
            <a:ext cx="7870320" cy="582840"/>
          </a:xfrm>
          <a:prstGeom prst="roundRect">
            <a:avLst>
              <a:gd name="adj" fmla="val 50000"/>
            </a:avLst>
          </a:prstGeom>
          <a:solidFill>
            <a:srgbClr val="A6A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Action centrée sur lever les freins de l’amont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38" name="Connecteur droit avec flèche 8"/>
          <p:cNvCxnSpPr/>
          <p:nvPr/>
        </p:nvCxnSpPr>
        <p:spPr>
          <a:xfrm flipH="1">
            <a:off x="5658840" y="2134080"/>
            <a:ext cx="34920" cy="2805480"/>
          </a:xfrm>
          <a:prstGeom prst="straightConnector1">
            <a:avLst/>
          </a:prstGeom>
          <a:ln w="139700">
            <a:solidFill>
              <a:srgbClr val="A6A452"/>
            </a:solidFill>
            <a:headEnd type="triangle" w="med" len="med"/>
            <a:tailEnd type="triangle" w="med" len="med"/>
          </a:ln>
        </p:spPr>
      </p:cxnSp>
      <p:sp>
        <p:nvSpPr>
          <p:cNvPr id="139" name="Rectangle à coins arrondis 9"/>
          <p:cNvSpPr/>
          <p:nvPr/>
        </p:nvSpPr>
        <p:spPr>
          <a:xfrm>
            <a:off x="1539720" y="3110760"/>
            <a:ext cx="8272800" cy="922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rgbClr val="A6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GT alimentation durable de la COP Normandie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 Juin 2025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Titre 1"/>
          <p:cNvSpPr/>
          <p:nvPr/>
        </p:nvSpPr>
        <p:spPr>
          <a:xfrm>
            <a:off x="1403640" y="30456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Calendrier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2" name="ZoneTexte 2"/>
          <p:cNvSpPr/>
          <p:nvPr/>
        </p:nvSpPr>
        <p:spPr>
          <a:xfrm>
            <a:off x="622080" y="1299240"/>
            <a:ext cx="9403560" cy="397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Première réunion du Groupe de Travail : 02/06/2025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Tour d’horizon des outils existants pour identifier et quantifier l’offre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Tour d’horizon des freins récurrents amont et aval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Réflexion en petits groupes sur les leviers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réunion : 19/09/2025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   Approfondissement des leviers identifiés lors de la première réunion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Titre 1"/>
          <p:cNvSpPr/>
          <p:nvPr/>
        </p:nvSpPr>
        <p:spPr>
          <a:xfrm>
            <a:off x="1403640" y="29484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Conclusions de la réunion du 02/06/2025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5" name="ZoneTexte 2"/>
          <p:cNvSpPr/>
          <p:nvPr/>
        </p:nvSpPr>
        <p:spPr>
          <a:xfrm>
            <a:off x="582840" y="3753000"/>
            <a:ext cx="359928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u="none" strike="noStrike">
                <a:solidFill>
                  <a:srgbClr val="070FA7"/>
                </a:solidFill>
                <a:effectLst/>
                <a:uFillTx/>
                <a:latin typeface="Calibri"/>
              </a:rPr>
              <a:t>AMONT</a:t>
            </a: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comme </a:t>
            </a:r>
            <a:r>
              <a:rPr lang="fr-FR" sz="1800" b="1" u="none" strike="noStrik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/>
              </a:rPr>
              <a:t>AVAL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freins et enjeux se recoupent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6" name="ZoneTexte 3"/>
          <p:cNvSpPr/>
          <p:nvPr/>
        </p:nvSpPr>
        <p:spPr>
          <a:xfrm>
            <a:off x="4565880" y="3749400"/>
            <a:ext cx="2448720" cy="369000"/>
          </a:xfrm>
          <a:prstGeom prst="rect">
            <a:avLst/>
          </a:prstGeom>
          <a:noFill/>
          <a:ln w="19050">
            <a:solidFill>
              <a:srgbClr val="000000">
                <a:lumMod val="95000"/>
                <a:lumOff val="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ORGANISATIONNEL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7" name="ZoneTexte 4"/>
          <p:cNvSpPr/>
          <p:nvPr/>
        </p:nvSpPr>
        <p:spPr>
          <a:xfrm>
            <a:off x="4565880" y="4196520"/>
            <a:ext cx="2448720" cy="3690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CONNAISSANCE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8" name="ZoneTexte 5"/>
          <p:cNvSpPr/>
          <p:nvPr/>
        </p:nvSpPr>
        <p:spPr>
          <a:xfrm>
            <a:off x="4566600" y="5788800"/>
            <a:ext cx="2448720" cy="369000"/>
          </a:xfrm>
          <a:prstGeom prst="rect">
            <a:avLst/>
          </a:prstGeom>
          <a:noFill/>
          <a:ln w="19050">
            <a:solidFill>
              <a:srgbClr val="FFC000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/>
              </a:rPr>
              <a:t>FINANCIER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9" name="ZoneTexte 7"/>
          <p:cNvSpPr/>
          <p:nvPr/>
        </p:nvSpPr>
        <p:spPr>
          <a:xfrm>
            <a:off x="4565880" y="4921920"/>
            <a:ext cx="2937240" cy="369000"/>
          </a:xfrm>
          <a:prstGeom prst="rect">
            <a:avLst/>
          </a:prstGeom>
          <a:noFill/>
          <a:ln w="19050">
            <a:solidFill>
              <a:srgbClr val="FFC000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/>
              </a:rPr>
              <a:t>MOBILISATION DES CIBLES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0" name="ZoneTexte 8"/>
          <p:cNvSpPr/>
          <p:nvPr/>
        </p:nvSpPr>
        <p:spPr>
          <a:xfrm>
            <a:off x="4565880" y="5350320"/>
            <a:ext cx="2937240" cy="369000"/>
          </a:xfrm>
          <a:prstGeom prst="rect">
            <a:avLst/>
          </a:prstGeom>
          <a:noFill/>
          <a:ln w="19050">
            <a:solidFill>
              <a:srgbClr val="FFC000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Calibri"/>
              </a:rPr>
              <a:t>RESSOURCES HUMAINES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1" name="ZoneTexte 9"/>
          <p:cNvSpPr/>
          <p:nvPr/>
        </p:nvSpPr>
        <p:spPr>
          <a:xfrm>
            <a:off x="4575960" y="2145240"/>
            <a:ext cx="2448720" cy="369000"/>
          </a:xfrm>
          <a:prstGeom prst="rect">
            <a:avLst/>
          </a:prstGeom>
          <a:noFill/>
          <a:ln w="19050">
            <a:solidFill>
              <a:srgbClr val="070F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rgbClr val="070FA7"/>
                </a:solidFill>
                <a:effectLst/>
                <a:uFillTx/>
                <a:latin typeface="Calibri"/>
              </a:rPr>
              <a:t>QUANTIFICATION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2" name="ZoneTexte 11"/>
          <p:cNvSpPr/>
          <p:nvPr/>
        </p:nvSpPr>
        <p:spPr>
          <a:xfrm>
            <a:off x="4575960" y="3032640"/>
            <a:ext cx="2448720" cy="369000"/>
          </a:xfrm>
          <a:prstGeom prst="rect">
            <a:avLst/>
          </a:prstGeom>
          <a:noFill/>
          <a:ln w="19050">
            <a:solidFill>
              <a:srgbClr val="070F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rgbClr val="070FA7"/>
                </a:solidFill>
                <a:effectLst/>
                <a:uFillTx/>
                <a:latin typeface="Calibri"/>
              </a:rPr>
              <a:t>ADMINISTRATIF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3" name="ZoneTexte 12"/>
          <p:cNvSpPr/>
          <p:nvPr/>
        </p:nvSpPr>
        <p:spPr>
          <a:xfrm>
            <a:off x="4575960" y="2594160"/>
            <a:ext cx="2448720" cy="369000"/>
          </a:xfrm>
          <a:prstGeom prst="rect">
            <a:avLst/>
          </a:prstGeom>
          <a:noFill/>
          <a:ln w="19050">
            <a:solidFill>
              <a:srgbClr val="070F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rgbClr val="070FA7"/>
                </a:solidFill>
                <a:effectLst/>
                <a:uFillTx/>
                <a:latin typeface="Calibri"/>
              </a:rPr>
              <a:t>LOGISTIQUE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4" name="ZoneTexte 13"/>
          <p:cNvSpPr/>
          <p:nvPr/>
        </p:nvSpPr>
        <p:spPr>
          <a:xfrm>
            <a:off x="361440" y="1089360"/>
            <a:ext cx="1104264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FREINS et ENJEUX de la filière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5" name="Ellipse 14"/>
          <p:cNvSpPr/>
          <p:nvPr/>
        </p:nvSpPr>
        <p:spPr>
          <a:xfrm>
            <a:off x="8217000" y="3638160"/>
            <a:ext cx="3187440" cy="1391760"/>
          </a:xfrm>
          <a:prstGeom prst="ellipse">
            <a:avLst/>
          </a:prstGeom>
          <a:noFill/>
          <a:ln w="19050">
            <a:solidFill>
              <a:srgbClr val="4372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56" name="Rectangle 15"/>
          <p:cNvSpPr/>
          <p:nvPr/>
        </p:nvSpPr>
        <p:spPr>
          <a:xfrm>
            <a:off x="8548200" y="3872520"/>
            <a:ext cx="252504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Enjeux communs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Et lien constant entre les freins amont et aval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 6"/>
          <p:cNvPicPr/>
          <p:nvPr/>
        </p:nvPicPr>
        <p:blipFill>
          <a:blip r:embed="rId2"/>
          <a:stretch/>
        </p:blipFill>
        <p:spPr>
          <a:xfrm>
            <a:off x="431280" y="164520"/>
            <a:ext cx="863640" cy="79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Titre 1"/>
          <p:cNvSpPr/>
          <p:nvPr/>
        </p:nvSpPr>
        <p:spPr>
          <a:xfrm>
            <a:off x="1403640" y="294840"/>
            <a:ext cx="1014912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Conclusions de la réunion du 02/06/2025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59" name="Image 28"/>
          <p:cNvPicPr/>
          <p:nvPr/>
        </p:nvPicPr>
        <p:blipFill>
          <a:blip r:embed="rId3"/>
          <a:srcRect l="23334" t="27409" r="23541" b="23149"/>
          <a:stretch/>
        </p:blipFill>
        <p:spPr>
          <a:xfrm>
            <a:off x="286200" y="774720"/>
            <a:ext cx="11619360" cy="608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2"/>
          <p:cNvPicPr/>
          <p:nvPr/>
        </p:nvPicPr>
        <p:blipFill>
          <a:blip r:embed="rId2"/>
          <a:srcRect l="19270" t="20741" r="19062" b="21483"/>
          <a:stretch/>
        </p:blipFill>
        <p:spPr>
          <a:xfrm>
            <a:off x="108360" y="355680"/>
            <a:ext cx="12000240" cy="6324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426</Words>
  <Application>Microsoft Office PowerPoint</Application>
  <PresentationFormat>Grand écran</PresentationFormat>
  <Paragraphs>73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OpenSymbol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AUBRIL</dc:creator>
  <dc:description/>
  <cp:lastModifiedBy>Pauline AUBRIL</cp:lastModifiedBy>
  <cp:revision>200</cp:revision>
  <dcterms:created xsi:type="dcterms:W3CDTF">2025-04-25T06:59:42Z</dcterms:created>
  <dcterms:modified xsi:type="dcterms:W3CDTF">2025-09-30T07:39:58Z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10</vt:i4>
  </property>
</Properties>
</file>