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0"/>
  </p:notesMasterIdLst>
  <p:handoutMasterIdLst>
    <p:handoutMasterId r:id="rId31"/>
  </p:handoutMasterIdLst>
  <p:sldIdLst>
    <p:sldId id="256" r:id="rId5"/>
    <p:sldId id="368" r:id="rId6"/>
    <p:sldId id="371" r:id="rId7"/>
    <p:sldId id="373" r:id="rId8"/>
    <p:sldId id="372" r:id="rId9"/>
    <p:sldId id="353" r:id="rId10"/>
    <p:sldId id="366" r:id="rId11"/>
    <p:sldId id="375" r:id="rId12"/>
    <p:sldId id="376" r:id="rId13"/>
    <p:sldId id="377" r:id="rId14"/>
    <p:sldId id="378" r:id="rId15"/>
    <p:sldId id="380" r:id="rId16"/>
    <p:sldId id="381" r:id="rId17"/>
    <p:sldId id="383" r:id="rId18"/>
    <p:sldId id="384" r:id="rId19"/>
    <p:sldId id="385" r:id="rId20"/>
    <p:sldId id="386" r:id="rId21"/>
    <p:sldId id="387" r:id="rId22"/>
    <p:sldId id="388" r:id="rId23"/>
    <p:sldId id="389" r:id="rId24"/>
    <p:sldId id="397" r:id="rId25"/>
    <p:sldId id="391" r:id="rId26"/>
    <p:sldId id="392" r:id="rId27"/>
    <p:sldId id="393" r:id="rId28"/>
    <p:sldId id="39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5">
          <p15:clr>
            <a:srgbClr val="A4A3A4"/>
          </p15:clr>
        </p15:guide>
        <p15:guide id="2" orient="horz" pos="3698">
          <p15:clr>
            <a:srgbClr val="A4A3A4"/>
          </p15:clr>
        </p15:guide>
        <p15:guide id="3" pos="3840">
          <p15:clr>
            <a:srgbClr val="A4A3A4"/>
          </p15:clr>
        </p15:guide>
        <p15:guide id="4" pos="1412">
          <p15:clr>
            <a:srgbClr val="A4A3A4"/>
          </p15:clr>
        </p15:guide>
        <p15:guide id="5" pos="4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64772-4E1C-2632-A1A6-C1430784164A}" name="Charlotte GUILLAS BARENTON" initials="CGB" userId="S::charlotte.guillasbarenton@normandie.chambagri.fr::89ec963c-f616-445c-9bf1-2dbbad30aadb" providerId="AD"/>
  <p188:author id="{D8A58A96-D327-1E3E-F502-B392A997EDD8}" name="Marilyne MICHAUD" initials="MM" userId="S::marilyne.michaud@normandie.chambagri.fr::869c0825-4317-40bd-a10c-8963701990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297"/>
    <a:srgbClr val="DBD9E7"/>
    <a:srgbClr val="BBB7D0"/>
    <a:srgbClr val="853777"/>
    <a:srgbClr val="F4E4F1"/>
    <a:srgbClr val="BA6196"/>
    <a:srgbClr val="80BA27"/>
    <a:srgbClr val="0F893D"/>
    <a:srgbClr val="9065A8"/>
    <a:srgbClr val="B9C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A0E1F-72AA-4512-83FB-E19DE07D97F0}" v="2321" dt="2026-06-11T15:48:25.433"/>
    <p1510:client id="{5C80BA15-E7B7-4A88-9F86-B8D87C30FA49}" v="1569" dt="2026-06-11T14:36:52.189"/>
    <p1510:client id="{799D02AE-715C-A375-A22E-892CCEEEC2F3}" v="85" dt="2026-06-11T14:38:34.765"/>
    <p1510:client id="{834A6C6D-5D4D-12D1-8D0C-B336C2C1B083}" v="4" dt="2026-06-11T18:28:16.963"/>
    <p1510:client id="{8DA88EAD-9A34-4939-AE85-C41A22F24D62}" v="335" dt="2026-06-11T18:18:53.9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60" y="96"/>
      </p:cViewPr>
      <p:guideLst>
        <p:guide orient="horz" pos="3955"/>
        <p:guide orient="horz" pos="3698"/>
        <p:guide pos="3840"/>
        <p:guide pos="1412"/>
        <p:guide pos="4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A649CC-B4E3-47C0-8DB7-1DCEE8C5F0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6B2A03-9A0F-4D00-98F7-059CED26A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2DDF-96C6-411C-B27D-033DCFAE1683}" type="datetimeFigureOut">
              <a:rPr lang="fr-FR" smtClean="0"/>
              <a:t>12/06/2026</a:t>
            </a:fld>
            <a:endParaRPr lang="fr-FR"/>
          </a:p>
        </p:txBody>
      </p:sp>
      <p:sp>
        <p:nvSpPr>
          <p:cNvPr id="4" name="Espace réservé du pied de page 3">
            <a:extLst>
              <a:ext uri="{FF2B5EF4-FFF2-40B4-BE49-F238E27FC236}">
                <a16:creationId xmlns:a16="http://schemas.microsoft.com/office/drawing/2014/main" id="{1F07BF4F-C86B-42CD-8C76-D3CACD679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AE973B-D74A-4F4A-ABE7-89CD8AAE1B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8C2F85-3C67-410B-AE62-0C907F782875}" type="slidenum">
              <a:rPr lang="fr-FR" smtClean="0"/>
              <a:t>‹N°›</a:t>
            </a:fld>
            <a:endParaRPr lang="fr-FR"/>
          </a:p>
        </p:txBody>
      </p:sp>
    </p:spTree>
    <p:extLst>
      <p:ext uri="{BB962C8B-B14F-4D97-AF65-F5344CB8AC3E}">
        <p14:creationId xmlns:p14="http://schemas.microsoft.com/office/powerpoint/2010/main" val="235030098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DB55B-1E9E-4091-8D75-12745DD0CDF5}" type="slidenum">
              <a:rPr lang="fr-FR" smtClean="0"/>
              <a:t>‹N°›</a:t>
            </a:fld>
            <a:endParaRPr lang="fr-FR"/>
          </a:p>
        </p:txBody>
      </p:sp>
      <p:pic>
        <p:nvPicPr>
          <p:cNvPr id="8" name="Image 7">
            <a:extLst>
              <a:ext uri="{FF2B5EF4-FFF2-40B4-BE49-F238E27FC236}">
                <a16:creationId xmlns:a16="http://schemas.microsoft.com/office/drawing/2014/main" id="{0728A54B-E1C0-4DD7-B6A0-DD4AFD29E9E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15263" y="8026350"/>
            <a:ext cx="868324" cy="917124"/>
          </a:xfrm>
          <a:prstGeom prst="rect">
            <a:avLst/>
          </a:prstGeom>
        </p:spPr>
      </p:pic>
      <p:sp>
        <p:nvSpPr>
          <p:cNvPr id="9" name="Espace réservé de l'en-tête 1"/>
          <p:cNvSpPr>
            <a:spLocks noGrp="1"/>
          </p:cNvSpPr>
          <p:nvPr>
            <p:ph type="hdr" sz="quarter"/>
          </p:nvPr>
        </p:nvSpPr>
        <p:spPr>
          <a:xfrm>
            <a:off x="581575" y="354266"/>
            <a:ext cx="4229100" cy="458788"/>
          </a:xfrm>
          <a:prstGeom prst="rect">
            <a:avLst/>
          </a:prstGeom>
        </p:spPr>
        <p:txBody>
          <a:bodyPr vert="horz" lIns="91440" tIns="45720" rIns="91440" bIns="45720" rtlCol="0"/>
          <a:lstStyle>
            <a:lvl1pPr algn="l">
              <a:defRPr sz="1400" b="1">
                <a:latin typeface="Verdana" panose="020B0604030504040204" pitchFamily="34" charset="0"/>
                <a:ea typeface="Verdana" panose="020B0604030504040204" pitchFamily="34" charset="0"/>
              </a:defRPr>
            </a:lvl1pPr>
          </a:lstStyle>
          <a:p>
            <a:endParaRPr lang="fr-FR"/>
          </a:p>
        </p:txBody>
      </p:sp>
    </p:spTree>
    <p:extLst>
      <p:ext uri="{BB962C8B-B14F-4D97-AF65-F5344CB8AC3E}">
        <p14:creationId xmlns:p14="http://schemas.microsoft.com/office/powerpoint/2010/main" val="1041307895"/>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a:t>Comme l’a dit LS, des </a:t>
            </a:r>
            <a:r>
              <a:rPr lang="fr-FR" err="1"/>
              <a:t>obj</a:t>
            </a:r>
            <a:r>
              <a:rPr lang="fr-FR"/>
              <a:t> </a:t>
            </a:r>
            <a:r>
              <a:rPr lang="fr-FR" err="1"/>
              <a:t>nat</a:t>
            </a:r>
            <a:r>
              <a:rPr lang="fr-FR"/>
              <a:t> de prod et de transfo à 10 ans par filière ont été fixés</a:t>
            </a:r>
          </a:p>
          <a:p>
            <a:endParaRPr lang="fr-FR"/>
          </a:p>
          <a:p>
            <a:r>
              <a:rPr lang="fr-FR"/>
              <a:t>La consultation reg a permis de recueillir plus de 80 contributions qui ont permis de quantifier le potentiel de prod supplémentaire à travers l’identification de projets concrets portés par les acteurs économiques</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20649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u="none" strike="noStrike" kern="1200">
                <a:solidFill>
                  <a:schemeClr val="tx1"/>
                </a:solidFill>
                <a:effectLst/>
                <a:latin typeface="+mn-lt"/>
                <a:ea typeface="+mn-ea"/>
                <a:cs typeface="+mn-cs"/>
              </a:rPr>
              <a:t>En croisant les 3 critères que sont l’enjeu de souveraineté national, le potentiel normand et le poids économique normand, le COPIL s’est fixé 7 priorités :</a:t>
            </a:r>
          </a:p>
          <a:p>
            <a:pPr rtl="0" fontAlgn="base"/>
            <a:endParaRPr lang="fr-FR" sz="1200" b="0" i="0" u="none" strike="noStrike" kern="1200">
              <a:solidFill>
                <a:schemeClr val="tx1"/>
              </a:solidFill>
              <a:effectLst/>
              <a:latin typeface="+mn-lt"/>
              <a:ea typeface="+mn-ea"/>
              <a:cs typeface="+mn-cs"/>
            </a:endParaRPr>
          </a:p>
          <a:p>
            <a:pPr rtl="0" fontAlgn="base"/>
            <a:r>
              <a:rPr lang="fr-FR" sz="1200" b="0" i="0" u="none" strike="noStrike" kern="1200">
                <a:solidFill>
                  <a:schemeClr val="tx1"/>
                </a:solidFill>
                <a:effectLst/>
                <a:latin typeface="+mn-lt"/>
                <a:ea typeface="+mn-ea"/>
                <a:cs typeface="+mn-cs"/>
              </a:rPr>
              <a:t>Développer la filière volaille chair, œufs, et lapins </a:t>
            </a:r>
            <a:r>
              <a:rPr lang="en-US"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Développer l’engraissement des veaux laitiers et ovins</a:t>
            </a:r>
            <a:r>
              <a:rPr lang="en-US"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Maintenir la production porcine et les outils existants</a:t>
            </a:r>
            <a:r>
              <a:rPr lang="en-US"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Stabiliser la filière laitière </a:t>
            </a:r>
            <a:r>
              <a:rPr lang="en-US"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Maintenir la filière légumière </a:t>
            </a:r>
            <a:r>
              <a:rPr lang="fr-FR"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Assurer la résilience des systèmes céréaliers par la diversification des rotations </a:t>
            </a:r>
            <a:r>
              <a:rPr lang="fr-FR"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Développer l’aquaculture et la pêche</a:t>
            </a:r>
            <a:endParaRPr lang="en-US" sz="1200" b="0" i="0" kern="1200">
              <a:solidFill>
                <a:schemeClr val="tx1"/>
              </a:solidFill>
              <a:effectLst/>
              <a:latin typeface="+mn-lt"/>
              <a:ea typeface="+mn-ea"/>
              <a:cs typeface="+mn-cs"/>
            </a:endParaRPr>
          </a:p>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182639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 synthèse, voici la contribution normande à l’</a:t>
            </a:r>
            <a:r>
              <a:rPr lang="fr-FR" err="1"/>
              <a:t>obj</a:t>
            </a:r>
            <a:r>
              <a:rPr lang="fr-FR"/>
              <a:t> </a:t>
            </a:r>
            <a:r>
              <a:rPr lang="fr-FR" err="1"/>
              <a:t>nat</a:t>
            </a:r>
            <a:r>
              <a:rPr lang="fr-FR"/>
              <a:t> par filière</a:t>
            </a:r>
          </a:p>
          <a:p>
            <a:endParaRPr lang="fr-FR"/>
          </a:p>
          <a:p>
            <a:r>
              <a:rPr lang="fr-FR"/>
              <a:t>En haut les filières pour lesquelles la contribution est supérieure au poids actuel de la filière normande dans la prod </a:t>
            </a:r>
            <a:r>
              <a:rPr lang="fr-FR" err="1"/>
              <a:t>nat</a:t>
            </a:r>
            <a:endParaRPr lang="fr-FR"/>
          </a:p>
          <a:p>
            <a:endParaRPr lang="fr-FR"/>
          </a:p>
          <a:p>
            <a:r>
              <a:rPr lang="fr-FR"/>
              <a:t>En porc, la contribution </a:t>
            </a:r>
            <a:r>
              <a:rPr lang="fr-FR" err="1"/>
              <a:t>nde</a:t>
            </a:r>
            <a:r>
              <a:rPr lang="fr-FR"/>
              <a:t> sera de 10%, en légumes et pdt de 5% , en pêche de 100 tonnes et en ce qui concerne les GC, l’objectif est d’abord de maintenir les volumes actuels</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243139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Voyons maintenant la traduction en terme de projets concrets : pour les filières à fort potentiel identifié :</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En poulet, </a:t>
            </a:r>
            <a:r>
              <a:rPr lang="fr-FR" sz="1200">
                <a:ea typeface="Arial"/>
                <a:cs typeface="Arial"/>
              </a:rPr>
              <a:t>19 nouveaux poulaillers du quotidien/an et 16 nouveaux poulaillers Label Rouge ou fermiers/an</a:t>
            </a: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En œufs, </a:t>
            </a:r>
            <a:r>
              <a:rPr lang="fr-FR" sz="1200">
                <a:ea typeface="Arial"/>
                <a:cs typeface="Arial"/>
              </a:rPr>
              <a:t>13 nouveaux poulaillers /an</a:t>
            </a:r>
          </a:p>
          <a:p>
            <a:endParaRPr lang="fr-FR"/>
          </a:p>
          <a:p>
            <a:r>
              <a:rPr lang="fr-FR"/>
              <a:t>En jeunes bovin, 6100 places par le réaménagement de bâtiments existants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En veaux sevrés, </a:t>
            </a:r>
            <a:r>
              <a:rPr lang="fr-FR" sz="1200">
                <a:cs typeface="Arial"/>
              </a:rPr>
              <a:t>545 places/an</a:t>
            </a:r>
          </a:p>
          <a:p>
            <a:r>
              <a:rPr lang="fr-FR"/>
              <a:t>Et en ovins les projets consistent en de nouvelles bergeries</a:t>
            </a:r>
          </a:p>
          <a:p>
            <a:endParaRPr lang="fr-FR"/>
          </a:p>
          <a:p>
            <a:endParaRPr lang="fr-FR"/>
          </a:p>
          <a:p>
            <a:r>
              <a:rPr lang="fr-FR"/>
              <a:t>En pisciculture, les projets consistent à</a:t>
            </a:r>
          </a:p>
          <a:p>
            <a:r>
              <a:rPr lang="fr-FR"/>
              <a:t>Identifier et étudier la </a:t>
            </a:r>
            <a:r>
              <a:rPr lang="fr-FR" err="1"/>
              <a:t>faisa</a:t>
            </a:r>
            <a:r>
              <a:rPr lang="fr-FR"/>
              <a:t> </a:t>
            </a:r>
            <a:r>
              <a:rPr lang="fr-FR" sz="1200">
                <a:cs typeface="Arial"/>
              </a:rPr>
              <a:t>des zones propices au développement de nouvelles structures piscicoles </a:t>
            </a:r>
            <a:endParaRPr lang="fr-FR"/>
          </a:p>
          <a:p>
            <a:r>
              <a:rPr lang="fr-FR"/>
              <a:t>Optimiser les sites existants sur rivière et forage en augmentant les autorisations de prod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Et à monter en puissance en mer en expérimentant </a:t>
            </a:r>
            <a:r>
              <a:rPr lang="fr-FR" sz="1200">
                <a:cs typeface="Arial"/>
              </a:rPr>
              <a:t>l'aquaculture off-shore et en parc éolien</a:t>
            </a:r>
          </a:p>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22305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a:t>Concernant les filières dont le développement est à poursuivre :</a:t>
            </a:r>
          </a:p>
          <a:p>
            <a:endParaRPr lang="fr-FR"/>
          </a:p>
          <a:p>
            <a:r>
              <a:rPr lang="fr-FR"/>
              <a:t>En lait, les projets concernent la robotisation et la modernisation en élevage et sur les outils de transfo </a:t>
            </a:r>
            <a:r>
              <a:rPr lang="fr-FR" err="1"/>
              <a:t>ainsqi</a:t>
            </a:r>
            <a:r>
              <a:rPr lang="fr-FR"/>
              <a:t> qu’une meilleure valorisation de la matière protéique grâce à des investissement en UF pour produire du </a:t>
            </a:r>
            <a:r>
              <a:rPr lang="fr-FR" err="1"/>
              <a:t>skyr</a:t>
            </a:r>
            <a:endParaRPr lang="fr-FR"/>
          </a:p>
          <a:p>
            <a:endParaRPr lang="fr-FR"/>
          </a:p>
          <a:p>
            <a:r>
              <a:rPr lang="fr-FR"/>
              <a:t>En légumes et pdt, les projets concernant de </a:t>
            </a:r>
            <a:r>
              <a:rPr lang="fr-FR" err="1"/>
              <a:t>dvpt</a:t>
            </a:r>
            <a:r>
              <a:rPr lang="fr-FR"/>
              <a:t> d’usines et de nouveaux produits </a:t>
            </a:r>
          </a:p>
          <a:p>
            <a:r>
              <a:rPr lang="fr-FR"/>
              <a:t>L’amélioration des capacités de stockage</a:t>
            </a:r>
          </a:p>
          <a:p>
            <a:r>
              <a:rPr lang="fr-FR" strike="sngStrike"/>
              <a:t>une meilleure organisation et davantage de contractualisation en pdt</a:t>
            </a:r>
          </a:p>
          <a:p>
            <a:r>
              <a:rPr lang="fr-FR" strike="sngStrike"/>
              <a:t>Et davantage d’innovation en matière d’irrigation notamment</a:t>
            </a:r>
          </a:p>
          <a:p>
            <a:endParaRPr lang="fr-FR"/>
          </a:p>
          <a:p>
            <a:endParaRPr lang="fr-FR"/>
          </a:p>
          <a:p>
            <a:r>
              <a:rPr lang="fr-FR"/>
              <a:t>En porc, les projets concernant la modernisation des élevages en lien avec l’installation de jeunes</a:t>
            </a:r>
          </a:p>
          <a:p>
            <a:endParaRPr lang="fr-FR"/>
          </a:p>
          <a:p>
            <a:r>
              <a:rPr lang="fr-FR"/>
              <a:t>En lin, les projets concernent la construction de nouvelles lignes de teillage</a:t>
            </a:r>
          </a:p>
          <a:p>
            <a:endParaRPr lang="fr-FR"/>
          </a:p>
          <a:p>
            <a:r>
              <a:rPr lang="fr-FR"/>
              <a:t>Concernant la culture des moules, la première étape est d’enrayer la dynamique de baisse en intensifiant la lutte contre les prédateurs, en facilitant les restructurations et en garantissant la qualité sanitaire des bassins de production avant de </a:t>
            </a:r>
            <a:r>
              <a:rPr lang="fr-FR" err="1"/>
              <a:t>dvp</a:t>
            </a:r>
            <a:r>
              <a:rPr lang="fr-FR"/>
              <a:t> de nouveaux </a:t>
            </a:r>
            <a:r>
              <a:rPr lang="fr-FR" err="1"/>
              <a:t>élévages</a:t>
            </a:r>
            <a:r>
              <a:rPr lang="fr-FR"/>
              <a:t> ou nvelles techniques dans l’estran ou off-shore</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383720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Enfin concernant les filières à consolider, les projets en GC sont de moderniser les capacités de stockage (Zéro insecticide notamment)</a:t>
            </a:r>
          </a:p>
          <a:p>
            <a:r>
              <a:rPr lang="fr-FR"/>
              <a:t>Et de restaurer la compétitivité et la résilience des exploitations céréalières grâce à des systèmes de production plus autonomes, des partenariats entre éleveurs et céréaliers à l’échelle locale et de la diversification en élevage ou par la production d’énergie</a:t>
            </a:r>
          </a:p>
          <a:p>
            <a:endParaRPr lang="fr-FR"/>
          </a:p>
          <a:p>
            <a:r>
              <a:rPr lang="fr-FR"/>
              <a:t>Pour la pêche, les projets sont de d</a:t>
            </a:r>
            <a:r>
              <a:rPr lang="fr-FR" sz="1200"/>
              <a:t>évelopper une pêche côtière et artisanale sur les espèces sous-exploitées telles que araignée de mer, congre, sardine… </a:t>
            </a:r>
          </a:p>
          <a:p>
            <a:r>
              <a:rPr lang="fr-FR" sz="1200"/>
              <a:t>Et de renouveler et décarboner la flotte</a:t>
            </a:r>
            <a:endParaRPr lang="fr-FR"/>
          </a:p>
          <a:p>
            <a:r>
              <a:rPr lang="fr-FR"/>
              <a:t> </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e l'en-tête 4"/>
          <p:cNvSpPr>
            <a:spLocks noGrp="1"/>
          </p:cNvSpPr>
          <p:nvPr>
            <p:ph type="hdr" sz="quarter"/>
          </p:nvPr>
        </p:nvSpPr>
        <p:spPr/>
        <p:txBody>
          <a:bodyPr/>
          <a:lstStyle/>
          <a:p>
            <a:endParaRPr lang="fr-FR"/>
          </a:p>
        </p:txBody>
      </p:sp>
    </p:spTree>
    <p:extLst>
      <p:ext uri="{BB962C8B-B14F-4D97-AF65-F5344CB8AC3E}">
        <p14:creationId xmlns:p14="http://schemas.microsoft.com/office/powerpoint/2010/main" val="969480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médiaire_Générique_Titre_et_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365422" y="1476000"/>
            <a:ext cx="10424626" cy="4428000"/>
          </a:xfrm>
          <a:prstGeom prst="rect">
            <a:avLst/>
          </a:prstGeom>
        </p:spPr>
        <p:txBody>
          <a:bodyPr lIns="0" tIns="0" rIns="0" bIns="0"/>
          <a:lstStyle>
            <a:lvl1pPr marL="342900" indent="-342900">
              <a:buFont typeface="Arial" panose="020B0604020202020204" pitchFamily="34" charset="0"/>
              <a:buChar cha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Graphique 3">
            <a:extLst>
              <a:ext uri="{FF2B5EF4-FFF2-40B4-BE49-F238E27FC236}">
                <a16:creationId xmlns:a16="http://schemas.microsoft.com/office/drawing/2014/main" id="{8CD2F1F2-4BE4-D08C-FAFC-FBE6128F5F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5" name="Connecteur droit 4">
            <a:extLst>
              <a:ext uri="{FF2B5EF4-FFF2-40B4-BE49-F238E27FC236}">
                <a16:creationId xmlns:a16="http://schemas.microsoft.com/office/drawing/2014/main" id="{2D582AF2-B19A-69B5-6E6E-32E56EF5A0B7}"/>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F72C2995-BC25-FF97-1EBD-F8C6D8A3ECDF}"/>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grpSp>
        <p:nvGrpSpPr>
          <p:cNvPr id="6" name="Groupe 5">
            <a:extLst>
              <a:ext uri="{FF2B5EF4-FFF2-40B4-BE49-F238E27FC236}">
                <a16:creationId xmlns:a16="http://schemas.microsoft.com/office/drawing/2014/main" id="{F648E4E9-F046-5AFA-45B3-B1297D4312D6}"/>
              </a:ext>
            </a:extLst>
          </p:cNvPr>
          <p:cNvGrpSpPr/>
          <p:nvPr userDrawn="1"/>
        </p:nvGrpSpPr>
        <p:grpSpPr>
          <a:xfrm>
            <a:off x="1365423" y="402772"/>
            <a:ext cx="10424626" cy="731547"/>
            <a:chOff x="1365423" y="402772"/>
            <a:chExt cx="10424626" cy="731547"/>
          </a:xfrm>
        </p:grpSpPr>
        <p:sp>
          <p:nvSpPr>
            <p:cNvPr id="8" name="Rectangle 7">
              <a:extLst>
                <a:ext uri="{FF2B5EF4-FFF2-40B4-BE49-F238E27FC236}">
                  <a16:creationId xmlns:a16="http://schemas.microsoft.com/office/drawing/2014/main" id="{68F5FB17-1D59-8F4C-CC3C-E75B8FF176D8}"/>
                </a:ext>
              </a:extLst>
            </p:cNvPr>
            <p:cNvSpPr/>
            <p:nvPr userDrawn="1"/>
          </p:nvSpPr>
          <p:spPr>
            <a:xfrm>
              <a:off x="1375778" y="402772"/>
              <a:ext cx="10414271" cy="731547"/>
            </a:xfrm>
            <a:prstGeom prst="rect">
              <a:avLst/>
            </a:prstGeom>
            <a:solidFill>
              <a:srgbClr val="EC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891128EC-4EBE-2B2A-64DC-07041BA43BA8}"/>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a:extLst>
              <a:ext uri="{FF2B5EF4-FFF2-40B4-BE49-F238E27FC236}">
                <a16:creationId xmlns:a16="http://schemas.microsoft.com/office/drawing/2014/main" id="{DED1676D-EAFD-F1EC-1908-BF463FA1A71C}"/>
              </a:ext>
            </a:extLst>
          </p:cNvPr>
          <p:cNvSpPr>
            <a:spLocks noGrp="1"/>
          </p:cNvSpPr>
          <p:nvPr>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tx1"/>
                </a:solidFill>
                <a:latin typeface="+mj-lt"/>
              </a:defRPr>
            </a:lvl1pPr>
          </a:lstStyle>
          <a:p>
            <a:r>
              <a:rPr lang="fr-FR"/>
              <a:t>Modifiez le style du titre</a:t>
            </a:r>
          </a:p>
        </p:txBody>
      </p:sp>
      <p:pic>
        <p:nvPicPr>
          <p:cNvPr id="18" name="Graphique 17">
            <a:extLst>
              <a:ext uri="{FF2B5EF4-FFF2-40B4-BE49-F238E27FC236}">
                <a16:creationId xmlns:a16="http://schemas.microsoft.com/office/drawing/2014/main" id="{71914030-6B70-E2DD-EFF6-BA49DB79F88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95667" y="397651"/>
            <a:ext cx="730800" cy="730800"/>
          </a:xfrm>
          <a:prstGeom prst="rect">
            <a:avLst/>
          </a:prstGeom>
        </p:spPr>
      </p:pic>
    </p:spTree>
    <p:extLst>
      <p:ext uri="{BB962C8B-B14F-4D97-AF65-F5344CB8AC3E}">
        <p14:creationId xmlns:p14="http://schemas.microsoft.com/office/powerpoint/2010/main" val="202003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cus_Depart_Orange_Titre et conten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7905C-4F01-CAFC-6651-C1A4B9246437}"/>
              </a:ext>
            </a:extLst>
          </p:cNvPr>
          <p:cNvSpPr/>
          <p:nvPr userDrawn="1"/>
        </p:nvSpPr>
        <p:spPr>
          <a:xfrm>
            <a:off x="395667" y="402772"/>
            <a:ext cx="11358039" cy="5140778"/>
          </a:xfrm>
          <a:prstGeom prst="rect">
            <a:avLst/>
          </a:prstGeom>
          <a:solidFill>
            <a:srgbClr val="656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612928" y="1612631"/>
            <a:ext cx="9935899" cy="3702319"/>
          </a:xfrm>
          <a:prstGeom prst="rect">
            <a:avLst/>
          </a:prstGeom>
        </p:spPr>
        <p:txBody>
          <a:bodyPr lIns="0" tIns="0" rIns="0" bIns="0"/>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5" name="Connecteur droit 4">
            <a:extLst>
              <a:ext uri="{FF2B5EF4-FFF2-40B4-BE49-F238E27FC236}">
                <a16:creationId xmlns:a16="http://schemas.microsoft.com/office/drawing/2014/main" id="{2D582AF2-B19A-69B5-6E6E-32E56EF5A0B7}"/>
              </a:ext>
            </a:extLst>
          </p:cNvPr>
          <p:cNvCxnSpPr>
            <a:cxnSpLocks/>
          </p:cNvCxnSpPr>
          <p:nvPr userDrawn="1"/>
        </p:nvCxnSpPr>
        <p:spPr>
          <a:xfrm flipH="1">
            <a:off x="401949" y="6558472"/>
            <a:ext cx="11351757" cy="0"/>
          </a:xfrm>
          <a:prstGeom prst="line">
            <a:avLst/>
          </a:prstGeom>
          <a:ln w="63500"/>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F72C2995-BC25-FF97-1EBD-F8C6D8A3ECDF}"/>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grpSp>
        <p:nvGrpSpPr>
          <p:cNvPr id="6" name="Groupe 5">
            <a:extLst>
              <a:ext uri="{FF2B5EF4-FFF2-40B4-BE49-F238E27FC236}">
                <a16:creationId xmlns:a16="http://schemas.microsoft.com/office/drawing/2014/main" id="{F648E4E9-F046-5AFA-45B3-B1297D4312D6}"/>
              </a:ext>
            </a:extLst>
          </p:cNvPr>
          <p:cNvGrpSpPr/>
          <p:nvPr userDrawn="1"/>
        </p:nvGrpSpPr>
        <p:grpSpPr>
          <a:xfrm>
            <a:off x="1612929" y="655892"/>
            <a:ext cx="9935898" cy="731547"/>
            <a:chOff x="1365423" y="402772"/>
            <a:chExt cx="10424626" cy="731547"/>
          </a:xfrm>
        </p:grpSpPr>
        <p:sp>
          <p:nvSpPr>
            <p:cNvPr id="8" name="Rectangle 7">
              <a:extLst>
                <a:ext uri="{FF2B5EF4-FFF2-40B4-BE49-F238E27FC236}">
                  <a16:creationId xmlns:a16="http://schemas.microsoft.com/office/drawing/2014/main" id="{68F5FB17-1D59-8F4C-CC3C-E75B8FF176D8}"/>
                </a:ext>
              </a:extLst>
            </p:cNvPr>
            <p:cNvSpPr/>
            <p:nvPr userDrawn="1"/>
          </p:nvSpPr>
          <p:spPr>
            <a:xfrm>
              <a:off x="1375778" y="402772"/>
              <a:ext cx="10414271" cy="731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891128EC-4EBE-2B2A-64DC-07041BA43BA8}"/>
                </a:ext>
              </a:extLst>
            </p:cNvPr>
            <p:cNvSpPr/>
            <p:nvPr userDrawn="1"/>
          </p:nvSpPr>
          <p:spPr>
            <a:xfrm rot="5400000">
              <a:off x="1292215" y="656334"/>
              <a:ext cx="370837" cy="224422"/>
            </a:xfrm>
            <a:prstGeom prst="triangle">
              <a:avLst/>
            </a:prstGeom>
            <a:solidFill>
              <a:srgbClr val="656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a:extLst>
              <a:ext uri="{FF2B5EF4-FFF2-40B4-BE49-F238E27FC236}">
                <a16:creationId xmlns:a16="http://schemas.microsoft.com/office/drawing/2014/main" id="{DED1676D-EAFD-F1EC-1908-BF463FA1A71C}"/>
              </a:ext>
            </a:extLst>
          </p:cNvPr>
          <p:cNvSpPr>
            <a:spLocks noGrp="1"/>
          </p:cNvSpPr>
          <p:nvPr>
            <p:ph type="title"/>
          </p:nvPr>
        </p:nvSpPr>
        <p:spPr>
          <a:xfrm>
            <a:off x="2076306" y="655891"/>
            <a:ext cx="9677400" cy="731547"/>
          </a:xfrm>
        </p:spPr>
        <p:txBody>
          <a:bodyPr lIns="0" tIns="0" rIns="0" bIns="0">
            <a:normAutofit/>
          </a:bodyPr>
          <a:lstStyle>
            <a:lvl1pPr marL="0" indent="0">
              <a:buFont typeface="Arial" panose="020B0604020202020204" pitchFamily="34" charset="0"/>
              <a:buNone/>
              <a:defRPr sz="2500">
                <a:solidFill>
                  <a:srgbClr val="656297"/>
                </a:solidFill>
                <a:latin typeface="+mj-lt"/>
              </a:defRPr>
            </a:lvl1pPr>
          </a:lstStyle>
          <a:p>
            <a:r>
              <a:rPr lang="fr-FR"/>
              <a:t>Modifiez le style du titre</a:t>
            </a:r>
          </a:p>
        </p:txBody>
      </p:sp>
      <p:sp>
        <p:nvSpPr>
          <p:cNvPr id="15" name="Ellipse 14">
            <a:extLst>
              <a:ext uri="{FF2B5EF4-FFF2-40B4-BE49-F238E27FC236}">
                <a16:creationId xmlns:a16="http://schemas.microsoft.com/office/drawing/2014/main" id="{57A2EB66-7D88-BC94-4AD5-7436207CCE13}"/>
              </a:ext>
            </a:extLst>
          </p:cNvPr>
          <p:cNvSpPr/>
          <p:nvPr/>
        </p:nvSpPr>
        <p:spPr>
          <a:xfrm>
            <a:off x="743264" y="646684"/>
            <a:ext cx="699340" cy="699340"/>
          </a:xfrm>
          <a:prstGeom prst="ellipse">
            <a:avLst/>
          </a:prstGeom>
          <a:noFill/>
          <a:ln w="28060" cap="flat">
            <a:solidFill>
              <a:schemeClr val="bg1"/>
            </a:solidFill>
            <a:prstDash val="solid"/>
            <a:miter/>
          </a:ln>
        </p:spPr>
        <p:txBody>
          <a:bodyPr/>
          <a:lstStyle/>
          <a:p>
            <a:endParaRPr lang="fr-FR"/>
          </a:p>
        </p:txBody>
      </p:sp>
      <p:sp>
        <p:nvSpPr>
          <p:cNvPr id="16" name="Forme libre : forme 15">
            <a:extLst>
              <a:ext uri="{FF2B5EF4-FFF2-40B4-BE49-F238E27FC236}">
                <a16:creationId xmlns:a16="http://schemas.microsoft.com/office/drawing/2014/main" id="{962CA587-6D82-FC00-9510-AC3563EF0082}"/>
              </a:ext>
            </a:extLst>
          </p:cNvPr>
          <p:cNvSpPr/>
          <p:nvPr/>
        </p:nvSpPr>
        <p:spPr>
          <a:xfrm>
            <a:off x="860120" y="813793"/>
            <a:ext cx="443359" cy="365195"/>
          </a:xfrm>
          <a:custGeom>
            <a:avLst/>
            <a:gdLst>
              <a:gd name="csX0" fmla="*/ 274505 w 443359"/>
              <a:gd name="csY0" fmla="*/ 247846 h 365195"/>
              <a:gd name="csX1" fmla="*/ 280699 w 443359"/>
              <a:gd name="csY1" fmla="*/ 251674 h 365195"/>
              <a:gd name="csX2" fmla="*/ 395122 w 443359"/>
              <a:gd name="csY2" fmla="*/ 364008 h 365195"/>
              <a:gd name="csX3" fmla="*/ 395748 w 443359"/>
              <a:gd name="csY3" fmla="*/ 364495 h 365195"/>
              <a:gd name="csX4" fmla="*/ 397836 w 443359"/>
              <a:gd name="csY4" fmla="*/ 365191 h 365195"/>
              <a:gd name="csX5" fmla="*/ 401595 w 443359"/>
              <a:gd name="csY5" fmla="*/ 363103 h 365195"/>
              <a:gd name="csX6" fmla="*/ 402082 w 443359"/>
              <a:gd name="csY6" fmla="*/ 362059 h 365195"/>
              <a:gd name="csX7" fmla="*/ 441615 w 443359"/>
              <a:gd name="csY7" fmla="*/ 174278 h 365195"/>
              <a:gd name="csX8" fmla="*/ 431314 w 443359"/>
              <a:gd name="csY8" fmla="*/ 7169 h 365195"/>
              <a:gd name="csX9" fmla="*/ 430687 w 443359"/>
              <a:gd name="csY9" fmla="*/ 4663 h 365195"/>
              <a:gd name="csX10" fmla="*/ 424980 w 443359"/>
              <a:gd name="csY10" fmla="*/ 0 h 365195"/>
              <a:gd name="csX11" fmla="*/ 422405 w 443359"/>
              <a:gd name="csY11" fmla="*/ 418 h 365195"/>
              <a:gd name="csX12" fmla="*/ 265944 w 443359"/>
              <a:gd name="csY12" fmla="*/ 82337 h 365195"/>
              <a:gd name="csX13" fmla="*/ 768 w 443359"/>
              <a:gd name="csY13" fmla="*/ 338534 h 365195"/>
              <a:gd name="csX14" fmla="*/ 2 w 443359"/>
              <a:gd name="csY14" fmla="*/ 340762 h 365195"/>
              <a:gd name="csX15" fmla="*/ 3343 w 443359"/>
              <a:gd name="csY15" fmla="*/ 344590 h 365195"/>
              <a:gd name="csX16" fmla="*/ 4666 w 443359"/>
              <a:gd name="csY16" fmla="*/ 344450 h 365195"/>
              <a:gd name="csX17" fmla="*/ 249658 w 443359"/>
              <a:gd name="csY17" fmla="*/ 247358 h 365195"/>
              <a:gd name="csX18" fmla="*/ 251189 w 443359"/>
              <a:gd name="csY18" fmla="*/ 246871 h 365195"/>
              <a:gd name="csX19" fmla="*/ 251189 w 443359"/>
              <a:gd name="csY19" fmla="*/ 246871 h 365195"/>
              <a:gd name="csX20" fmla="*/ 263160 w 443359"/>
              <a:gd name="csY20" fmla="*/ 245131 h 365195"/>
              <a:gd name="csX21" fmla="*/ 274575 w 443359"/>
              <a:gd name="csY21" fmla="*/ 247985 h 3651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43359" h="365195">
                <a:moveTo>
                  <a:pt x="274505" y="247846"/>
                </a:moveTo>
                <a:cubicBezTo>
                  <a:pt x="277289" y="249168"/>
                  <a:pt x="279586" y="250838"/>
                  <a:pt x="280699" y="251674"/>
                </a:cubicBezTo>
                <a:cubicBezTo>
                  <a:pt x="313272" y="274154"/>
                  <a:pt x="375703" y="350018"/>
                  <a:pt x="395122" y="364008"/>
                </a:cubicBezTo>
                <a:cubicBezTo>
                  <a:pt x="395122" y="364008"/>
                  <a:pt x="395470" y="364286"/>
                  <a:pt x="395748" y="364495"/>
                </a:cubicBezTo>
                <a:cubicBezTo>
                  <a:pt x="396375" y="364913"/>
                  <a:pt x="397070" y="365122"/>
                  <a:pt x="397836" y="365191"/>
                </a:cubicBezTo>
                <a:cubicBezTo>
                  <a:pt x="399437" y="365261"/>
                  <a:pt x="400829" y="364426"/>
                  <a:pt x="401595" y="363103"/>
                </a:cubicBezTo>
                <a:cubicBezTo>
                  <a:pt x="401803" y="362755"/>
                  <a:pt x="401943" y="362407"/>
                  <a:pt x="402082" y="362059"/>
                </a:cubicBezTo>
                <a:cubicBezTo>
                  <a:pt x="424006" y="310834"/>
                  <a:pt x="437230" y="248194"/>
                  <a:pt x="441615" y="174278"/>
                </a:cubicBezTo>
                <a:cubicBezTo>
                  <a:pt x="445512" y="108298"/>
                  <a:pt x="443215" y="54566"/>
                  <a:pt x="431314" y="7169"/>
                </a:cubicBezTo>
                <a:cubicBezTo>
                  <a:pt x="431314" y="7030"/>
                  <a:pt x="430966" y="5846"/>
                  <a:pt x="430687" y="4663"/>
                </a:cubicBezTo>
                <a:cubicBezTo>
                  <a:pt x="430061" y="2088"/>
                  <a:pt x="427764" y="139"/>
                  <a:pt x="424980" y="0"/>
                </a:cubicBezTo>
                <a:cubicBezTo>
                  <a:pt x="424145" y="0"/>
                  <a:pt x="422892" y="209"/>
                  <a:pt x="422405" y="418"/>
                </a:cubicBezTo>
                <a:cubicBezTo>
                  <a:pt x="374590" y="18305"/>
                  <a:pt x="322738" y="43987"/>
                  <a:pt x="265944" y="82337"/>
                </a:cubicBezTo>
                <a:cubicBezTo>
                  <a:pt x="132382" y="175044"/>
                  <a:pt x="17124" y="307702"/>
                  <a:pt x="768" y="338534"/>
                </a:cubicBezTo>
                <a:cubicBezTo>
                  <a:pt x="420" y="339161"/>
                  <a:pt x="72" y="339926"/>
                  <a:pt x="2" y="340762"/>
                </a:cubicBezTo>
                <a:cubicBezTo>
                  <a:pt x="-67" y="342780"/>
                  <a:pt x="1325" y="344450"/>
                  <a:pt x="3343" y="344590"/>
                </a:cubicBezTo>
                <a:cubicBezTo>
                  <a:pt x="3761" y="344590"/>
                  <a:pt x="4248" y="344590"/>
                  <a:pt x="4666" y="344450"/>
                </a:cubicBezTo>
                <a:cubicBezTo>
                  <a:pt x="37517" y="338465"/>
                  <a:pt x="193073" y="261766"/>
                  <a:pt x="249658" y="247358"/>
                </a:cubicBezTo>
                <a:lnTo>
                  <a:pt x="251189" y="246871"/>
                </a:lnTo>
                <a:lnTo>
                  <a:pt x="251189" y="246871"/>
                </a:lnTo>
                <a:cubicBezTo>
                  <a:pt x="254947" y="245549"/>
                  <a:pt x="258984" y="244922"/>
                  <a:pt x="263160" y="245131"/>
                </a:cubicBezTo>
                <a:cubicBezTo>
                  <a:pt x="267197" y="245340"/>
                  <a:pt x="271025" y="246314"/>
                  <a:pt x="274575" y="247985"/>
                </a:cubicBezTo>
              </a:path>
            </a:pathLst>
          </a:custGeom>
          <a:solidFill>
            <a:schemeClr val="bg1"/>
          </a:solidFill>
          <a:ln w="0" cap="flat">
            <a:noFill/>
            <a:prstDash val="solid"/>
            <a:miter/>
          </a:ln>
        </p:spPr>
        <p:txBody>
          <a:bodyPr/>
          <a:lstStyle/>
          <a:p>
            <a:endParaRPr lang="fr-FR"/>
          </a:p>
        </p:txBody>
      </p:sp>
    </p:spTree>
    <p:extLst>
      <p:ext uri="{BB962C8B-B14F-4D97-AF65-F5344CB8AC3E}">
        <p14:creationId xmlns:p14="http://schemas.microsoft.com/office/powerpoint/2010/main" val="356804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1EE3D65-71D2-0608-B9F7-0FD6F2CF598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81C69CE-7990-7634-2AA4-C735083AFE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447A45-66EF-4A96-B90E-68F0B095E6E2}"/>
              </a:ext>
            </a:extLst>
          </p:cNvPr>
          <p:cNvSpPr>
            <a:spLocks noGrp="1"/>
          </p:cNvSpPr>
          <p:nvPr>
            <p:ph type="sldNum" sz="quarter" idx="12"/>
          </p:nvPr>
        </p:nvSpPr>
        <p:spPr/>
        <p:txBody>
          <a:bodyPr/>
          <a:lstStyle/>
          <a:p>
            <a:endParaRPr lang="fr-FR"/>
          </a:p>
        </p:txBody>
      </p:sp>
    </p:spTree>
    <p:extLst>
      <p:ext uri="{BB962C8B-B14F-4D97-AF65-F5344CB8AC3E}">
        <p14:creationId xmlns:p14="http://schemas.microsoft.com/office/powerpoint/2010/main" val="10832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édiaire_Générique_Titre_et_contenu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7905C-4F01-CAFC-6651-C1A4B9246437}"/>
              </a:ext>
            </a:extLst>
          </p:cNvPr>
          <p:cNvSpPr/>
          <p:nvPr userDrawn="1"/>
        </p:nvSpPr>
        <p:spPr>
          <a:xfrm>
            <a:off x="395667" y="402771"/>
            <a:ext cx="11394381" cy="5558015"/>
          </a:xfrm>
          <a:prstGeom prst="rect">
            <a:avLst/>
          </a:prstGeom>
          <a:solidFill>
            <a:srgbClr val="EC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622799" y="1612631"/>
            <a:ext cx="9926028" cy="4100650"/>
          </a:xfrm>
          <a:prstGeom prst="rect">
            <a:avLst/>
          </a:prstGeom>
        </p:spPr>
        <p:txBody>
          <a:bodyPr lIns="0" tIns="0" rIns="0" bIns="0"/>
          <a:lstStyle>
            <a:lvl1pPr marL="342900" indent="-342900">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Graphique 3">
            <a:extLst>
              <a:ext uri="{FF2B5EF4-FFF2-40B4-BE49-F238E27FC236}">
                <a16:creationId xmlns:a16="http://schemas.microsoft.com/office/drawing/2014/main" id="{8CD2F1F2-4BE4-D08C-FAFC-FBE6128F5F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5" name="Connecteur droit 4">
            <a:extLst>
              <a:ext uri="{FF2B5EF4-FFF2-40B4-BE49-F238E27FC236}">
                <a16:creationId xmlns:a16="http://schemas.microsoft.com/office/drawing/2014/main" id="{2D582AF2-B19A-69B5-6E6E-32E56EF5A0B7}"/>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F72C2995-BC25-FF97-1EBD-F8C6D8A3ECDF}"/>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grpSp>
        <p:nvGrpSpPr>
          <p:cNvPr id="6" name="Groupe 5">
            <a:extLst>
              <a:ext uri="{FF2B5EF4-FFF2-40B4-BE49-F238E27FC236}">
                <a16:creationId xmlns:a16="http://schemas.microsoft.com/office/drawing/2014/main" id="{F648E4E9-F046-5AFA-45B3-B1297D4312D6}"/>
              </a:ext>
            </a:extLst>
          </p:cNvPr>
          <p:cNvGrpSpPr/>
          <p:nvPr userDrawn="1"/>
        </p:nvGrpSpPr>
        <p:grpSpPr>
          <a:xfrm>
            <a:off x="1612929" y="655892"/>
            <a:ext cx="9935898" cy="731547"/>
            <a:chOff x="1365423" y="402772"/>
            <a:chExt cx="10424626" cy="731547"/>
          </a:xfrm>
        </p:grpSpPr>
        <p:sp>
          <p:nvSpPr>
            <p:cNvPr id="8" name="Rectangle 7">
              <a:extLst>
                <a:ext uri="{FF2B5EF4-FFF2-40B4-BE49-F238E27FC236}">
                  <a16:creationId xmlns:a16="http://schemas.microsoft.com/office/drawing/2014/main" id="{68F5FB17-1D59-8F4C-CC3C-E75B8FF176D8}"/>
                </a:ext>
              </a:extLst>
            </p:cNvPr>
            <p:cNvSpPr/>
            <p:nvPr userDrawn="1"/>
          </p:nvSpPr>
          <p:spPr>
            <a:xfrm>
              <a:off x="1375778" y="402772"/>
              <a:ext cx="10414271" cy="731547"/>
            </a:xfrm>
            <a:prstGeom prst="rect">
              <a:avLst/>
            </a:prstGeom>
            <a:solidFill>
              <a:srgbClr val="DEDAD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891128EC-4EBE-2B2A-64DC-07041BA43BA8}"/>
                </a:ext>
              </a:extLst>
            </p:cNvPr>
            <p:cNvSpPr/>
            <p:nvPr userDrawn="1"/>
          </p:nvSpPr>
          <p:spPr>
            <a:xfrm rot="5400000">
              <a:off x="1292215" y="656334"/>
              <a:ext cx="370837" cy="224422"/>
            </a:xfrm>
            <a:prstGeom prst="triangle">
              <a:avLst/>
            </a:prstGeom>
            <a:solidFill>
              <a:srgbClr val="EC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a:extLst>
              <a:ext uri="{FF2B5EF4-FFF2-40B4-BE49-F238E27FC236}">
                <a16:creationId xmlns:a16="http://schemas.microsoft.com/office/drawing/2014/main" id="{DED1676D-EAFD-F1EC-1908-BF463FA1A71C}"/>
              </a:ext>
            </a:extLst>
          </p:cNvPr>
          <p:cNvSpPr>
            <a:spLocks noGrp="1"/>
          </p:cNvSpPr>
          <p:nvPr>
            <p:ph type="title"/>
          </p:nvPr>
        </p:nvSpPr>
        <p:spPr>
          <a:xfrm>
            <a:off x="2076306" y="655891"/>
            <a:ext cx="9677400" cy="731547"/>
          </a:xfrm>
        </p:spPr>
        <p:txBody>
          <a:bodyPr lIns="0" tIns="0" rIns="0" bIns="0">
            <a:normAutofit/>
          </a:bodyPr>
          <a:lstStyle>
            <a:lvl1pPr marL="0" indent="0">
              <a:buFont typeface="Arial" panose="020B0604020202020204" pitchFamily="34" charset="0"/>
              <a:buNone/>
              <a:defRPr sz="2500">
                <a:solidFill>
                  <a:schemeClr val="tx1"/>
                </a:solidFill>
                <a:latin typeface="+mj-lt"/>
              </a:defRPr>
            </a:lvl1pPr>
          </a:lstStyle>
          <a:p>
            <a:r>
              <a:rPr lang="fr-FR"/>
              <a:t>Modifiez le style du titre</a:t>
            </a:r>
          </a:p>
        </p:txBody>
      </p:sp>
      <p:pic>
        <p:nvPicPr>
          <p:cNvPr id="17" name="Graphique 16">
            <a:extLst>
              <a:ext uri="{FF2B5EF4-FFF2-40B4-BE49-F238E27FC236}">
                <a16:creationId xmlns:a16="http://schemas.microsoft.com/office/drawing/2014/main" id="{86427916-8C91-2C49-FC55-1F52B50F5D9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40907" y="668342"/>
            <a:ext cx="730800" cy="730800"/>
          </a:xfrm>
          <a:prstGeom prst="rect">
            <a:avLst/>
          </a:prstGeom>
        </p:spPr>
      </p:pic>
    </p:spTree>
    <p:extLst>
      <p:ext uri="{BB962C8B-B14F-4D97-AF65-F5344CB8AC3E}">
        <p14:creationId xmlns:p14="http://schemas.microsoft.com/office/powerpoint/2010/main" val="230911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édiaire_Générique_Titre_et_contenu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7905C-4F01-CAFC-6651-C1A4B9246437}"/>
              </a:ext>
            </a:extLst>
          </p:cNvPr>
          <p:cNvSpPr/>
          <p:nvPr userDrawn="1"/>
        </p:nvSpPr>
        <p:spPr>
          <a:xfrm>
            <a:off x="395667" y="402771"/>
            <a:ext cx="11394381" cy="5558015"/>
          </a:xfrm>
          <a:prstGeom prst="rect">
            <a:avLst/>
          </a:prstGeom>
          <a:solidFill>
            <a:srgbClr val="DE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612928" y="1612631"/>
            <a:ext cx="9935899" cy="4100650"/>
          </a:xfrm>
          <a:prstGeom prst="rect">
            <a:avLst/>
          </a:prstGeom>
        </p:spPr>
        <p:txBody>
          <a:bodyPr lIns="0" tIns="0" rIns="0" bIns="0"/>
          <a:lstStyle>
            <a:lvl1pPr marL="342900" indent="-342900">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Graphique 3">
            <a:extLst>
              <a:ext uri="{FF2B5EF4-FFF2-40B4-BE49-F238E27FC236}">
                <a16:creationId xmlns:a16="http://schemas.microsoft.com/office/drawing/2014/main" id="{8CD2F1F2-4BE4-D08C-FAFC-FBE6128F5F0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5" name="Connecteur droit 4">
            <a:extLst>
              <a:ext uri="{FF2B5EF4-FFF2-40B4-BE49-F238E27FC236}">
                <a16:creationId xmlns:a16="http://schemas.microsoft.com/office/drawing/2014/main" id="{2D582AF2-B19A-69B5-6E6E-32E56EF5A0B7}"/>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F72C2995-BC25-FF97-1EBD-F8C6D8A3ECDF}"/>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grpSp>
        <p:nvGrpSpPr>
          <p:cNvPr id="6" name="Groupe 5">
            <a:extLst>
              <a:ext uri="{FF2B5EF4-FFF2-40B4-BE49-F238E27FC236}">
                <a16:creationId xmlns:a16="http://schemas.microsoft.com/office/drawing/2014/main" id="{F648E4E9-F046-5AFA-45B3-B1297D4312D6}"/>
              </a:ext>
            </a:extLst>
          </p:cNvPr>
          <p:cNvGrpSpPr/>
          <p:nvPr userDrawn="1"/>
        </p:nvGrpSpPr>
        <p:grpSpPr>
          <a:xfrm>
            <a:off x="1612929" y="655892"/>
            <a:ext cx="9935898" cy="731547"/>
            <a:chOff x="1365423" y="402772"/>
            <a:chExt cx="10424626" cy="731547"/>
          </a:xfrm>
        </p:grpSpPr>
        <p:sp>
          <p:nvSpPr>
            <p:cNvPr id="8" name="Rectangle 7">
              <a:extLst>
                <a:ext uri="{FF2B5EF4-FFF2-40B4-BE49-F238E27FC236}">
                  <a16:creationId xmlns:a16="http://schemas.microsoft.com/office/drawing/2014/main" id="{68F5FB17-1D59-8F4C-CC3C-E75B8FF176D8}"/>
                </a:ext>
              </a:extLst>
            </p:cNvPr>
            <p:cNvSpPr/>
            <p:nvPr userDrawn="1"/>
          </p:nvSpPr>
          <p:spPr>
            <a:xfrm>
              <a:off x="1375778" y="402772"/>
              <a:ext cx="10414271" cy="731547"/>
            </a:xfrm>
            <a:prstGeom prst="rect">
              <a:avLst/>
            </a:prstGeom>
            <a:solidFill>
              <a:srgbClr val="EC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891128EC-4EBE-2B2A-64DC-07041BA43BA8}"/>
                </a:ext>
              </a:extLst>
            </p:cNvPr>
            <p:cNvSpPr/>
            <p:nvPr userDrawn="1"/>
          </p:nvSpPr>
          <p:spPr>
            <a:xfrm rot="5400000">
              <a:off x="1292215" y="656334"/>
              <a:ext cx="370837" cy="224422"/>
            </a:xfrm>
            <a:prstGeom prst="triangle">
              <a:avLst/>
            </a:prstGeom>
            <a:solidFill>
              <a:srgbClr val="DED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a:extLst>
              <a:ext uri="{FF2B5EF4-FFF2-40B4-BE49-F238E27FC236}">
                <a16:creationId xmlns:a16="http://schemas.microsoft.com/office/drawing/2014/main" id="{DED1676D-EAFD-F1EC-1908-BF463FA1A71C}"/>
              </a:ext>
            </a:extLst>
          </p:cNvPr>
          <p:cNvSpPr>
            <a:spLocks noGrp="1"/>
          </p:cNvSpPr>
          <p:nvPr>
            <p:ph type="title"/>
          </p:nvPr>
        </p:nvSpPr>
        <p:spPr>
          <a:xfrm>
            <a:off x="2076306" y="655891"/>
            <a:ext cx="9677400" cy="731547"/>
          </a:xfrm>
        </p:spPr>
        <p:txBody>
          <a:bodyPr lIns="0" tIns="0" rIns="0" bIns="0">
            <a:normAutofit/>
          </a:bodyPr>
          <a:lstStyle>
            <a:lvl1pPr marL="0" indent="0">
              <a:buFont typeface="Arial" panose="020B0604020202020204" pitchFamily="34" charset="0"/>
              <a:buNone/>
              <a:defRPr sz="2500">
                <a:solidFill>
                  <a:schemeClr val="tx1"/>
                </a:solidFill>
                <a:latin typeface="+mj-lt"/>
              </a:defRPr>
            </a:lvl1pPr>
          </a:lstStyle>
          <a:p>
            <a:r>
              <a:rPr lang="fr-FR"/>
              <a:t>Modifiez le style du titre</a:t>
            </a:r>
          </a:p>
        </p:txBody>
      </p:sp>
      <p:pic>
        <p:nvPicPr>
          <p:cNvPr id="15" name="Graphique 14">
            <a:extLst>
              <a:ext uri="{FF2B5EF4-FFF2-40B4-BE49-F238E27FC236}">
                <a16:creationId xmlns:a16="http://schemas.microsoft.com/office/drawing/2014/main" id="{FBAE143C-5FDC-840F-B8F4-078659B85E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40907" y="668342"/>
            <a:ext cx="730800" cy="730800"/>
          </a:xfrm>
          <a:prstGeom prst="rect">
            <a:avLst/>
          </a:prstGeom>
        </p:spPr>
      </p:pic>
    </p:spTree>
    <p:extLst>
      <p:ext uri="{BB962C8B-B14F-4D97-AF65-F5344CB8AC3E}">
        <p14:creationId xmlns:p14="http://schemas.microsoft.com/office/powerpoint/2010/main" val="7266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laborateurs_Rouge_Titre_et_contenu">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242E6600-A57F-7BFF-8CCF-E30943706E16}"/>
              </a:ext>
            </a:extLst>
          </p:cNvPr>
          <p:cNvGrpSpPr/>
          <p:nvPr userDrawn="1"/>
        </p:nvGrpSpPr>
        <p:grpSpPr>
          <a:xfrm>
            <a:off x="1365423" y="402772"/>
            <a:ext cx="10424626" cy="731547"/>
            <a:chOff x="1365423" y="402772"/>
            <a:chExt cx="10424626" cy="731547"/>
          </a:xfrm>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solidFill>
              <a:srgbClr val="E51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49EEB82D-B74F-2165-26E8-2A71E595D3FC}"/>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261D137C-D0B5-459E-8D0C-EEC8E023EE54}"/>
              </a:ext>
            </a:extLst>
          </p:cNvPr>
          <p:cNvSpPr>
            <a:spLocks noGrp="1"/>
          </p:cNvSpPr>
          <p:nvPr>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pic>
        <p:nvPicPr>
          <p:cNvPr id="7" name="Graphique 6">
            <a:extLst>
              <a:ext uri="{FF2B5EF4-FFF2-40B4-BE49-F238E27FC236}">
                <a16:creationId xmlns:a16="http://schemas.microsoft.com/office/drawing/2014/main" id="{9B9C1D80-E085-52DD-AC89-A03810DF1DF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01950" y="402772"/>
            <a:ext cx="731547" cy="731547"/>
          </a:xfrm>
          <a:prstGeom prst="rect">
            <a:avLst/>
          </a:prstGeom>
        </p:spPr>
      </p:pic>
      <p:pic>
        <p:nvPicPr>
          <p:cNvPr id="13" name="Graphique 12">
            <a:extLst>
              <a:ext uri="{FF2B5EF4-FFF2-40B4-BE49-F238E27FC236}">
                <a16:creationId xmlns:a16="http://schemas.microsoft.com/office/drawing/2014/main" id="{A65258D3-874F-F77C-FF73-85BE8C888D0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480964" y="6137907"/>
            <a:ext cx="1309084" cy="420565"/>
          </a:xfrm>
          <a:prstGeom prst="rect">
            <a:avLst/>
          </a:prstGeom>
        </p:spPr>
      </p:pic>
      <p:cxnSp>
        <p:nvCxnSpPr>
          <p:cNvPr id="15" name="Connecteur droit 14">
            <a:extLst>
              <a:ext uri="{FF2B5EF4-FFF2-40B4-BE49-F238E27FC236}">
                <a16:creationId xmlns:a16="http://schemas.microsoft.com/office/drawing/2014/main" id="{BADDE3FA-159F-E60E-058E-7A31DB201869}"/>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sp>
        <p:nvSpPr>
          <p:cNvPr id="5" name="Espace réservé du contenu 2">
            <a:extLst>
              <a:ext uri="{FF2B5EF4-FFF2-40B4-BE49-F238E27FC236}">
                <a16:creationId xmlns:a16="http://schemas.microsoft.com/office/drawing/2014/main" id="{73D0E30C-C32D-1A85-89A8-1777D2D896DB}"/>
              </a:ext>
            </a:extLst>
          </p:cNvPr>
          <p:cNvSpPr>
            <a:spLocks noGrp="1"/>
          </p:cNvSpPr>
          <p:nvPr>
            <p:ph idx="1"/>
          </p:nvPr>
        </p:nvSpPr>
        <p:spPr>
          <a:xfrm>
            <a:off x="1365422" y="1393057"/>
            <a:ext cx="10422088"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ZoneTexte 2">
            <a:extLst>
              <a:ext uri="{FF2B5EF4-FFF2-40B4-BE49-F238E27FC236}">
                <a16:creationId xmlns:a16="http://schemas.microsoft.com/office/drawing/2014/main" id="{2C26D3A2-EDC6-12F6-CBB5-93037A070328}"/>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Tree>
    <p:extLst>
      <p:ext uri="{BB962C8B-B14F-4D97-AF65-F5344CB8AC3E}">
        <p14:creationId xmlns:p14="http://schemas.microsoft.com/office/powerpoint/2010/main" val="174127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ux démission_Rose_Titre_et_contenu">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242E6600-A57F-7BFF-8CCF-E30943706E16}"/>
              </a:ext>
            </a:extLst>
          </p:cNvPr>
          <p:cNvGrpSpPr/>
          <p:nvPr userDrawn="1"/>
        </p:nvGrpSpPr>
        <p:grpSpPr>
          <a:xfrm>
            <a:off x="1365423" y="402772"/>
            <a:ext cx="10424626" cy="731547"/>
            <a:chOff x="1365423" y="402772"/>
            <a:chExt cx="10424626" cy="731547"/>
          </a:xfrm>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solidFill>
              <a:srgbClr val="F19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49EEB82D-B74F-2165-26E8-2A71E595D3FC}"/>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261D137C-D0B5-459E-8D0C-EEC8E023EE54}"/>
              </a:ext>
            </a:extLst>
          </p:cNvPr>
          <p:cNvSpPr>
            <a:spLocks noGrp="1"/>
          </p:cNvSpPr>
          <p:nvPr>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pic>
        <p:nvPicPr>
          <p:cNvPr id="13" name="Graphique 12">
            <a:extLst>
              <a:ext uri="{FF2B5EF4-FFF2-40B4-BE49-F238E27FC236}">
                <a16:creationId xmlns:a16="http://schemas.microsoft.com/office/drawing/2014/main" id="{A65258D3-874F-F77C-FF73-85BE8C888D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15" name="Connecteur droit 14">
            <a:extLst>
              <a:ext uri="{FF2B5EF4-FFF2-40B4-BE49-F238E27FC236}">
                <a16:creationId xmlns:a16="http://schemas.microsoft.com/office/drawing/2014/main" id="{BADDE3FA-159F-E60E-058E-7A31DB201869}"/>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pic>
        <p:nvPicPr>
          <p:cNvPr id="5" name="Graphique 4">
            <a:extLst>
              <a:ext uri="{FF2B5EF4-FFF2-40B4-BE49-F238E27FC236}">
                <a16:creationId xmlns:a16="http://schemas.microsoft.com/office/drawing/2014/main" id="{34AABB87-B525-A0A2-28D5-88EE622A9B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01949" y="417964"/>
            <a:ext cx="730800" cy="730800"/>
          </a:xfrm>
          <a:prstGeom prst="rect">
            <a:avLst/>
          </a:prstGeom>
        </p:spPr>
      </p:pic>
      <p:sp>
        <p:nvSpPr>
          <p:cNvPr id="7" name="Espace réservé du contenu 2">
            <a:extLst>
              <a:ext uri="{FF2B5EF4-FFF2-40B4-BE49-F238E27FC236}">
                <a16:creationId xmlns:a16="http://schemas.microsoft.com/office/drawing/2014/main" id="{87038A4E-9F42-6697-E97E-C2F74B441CA2}"/>
              </a:ext>
            </a:extLst>
          </p:cNvPr>
          <p:cNvSpPr>
            <a:spLocks noGrp="1"/>
          </p:cNvSpPr>
          <p:nvPr>
            <p:ph idx="1"/>
          </p:nvPr>
        </p:nvSpPr>
        <p:spPr>
          <a:xfrm>
            <a:off x="1373239" y="1393057"/>
            <a:ext cx="10414271"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ZoneTexte 2">
            <a:extLst>
              <a:ext uri="{FF2B5EF4-FFF2-40B4-BE49-F238E27FC236}">
                <a16:creationId xmlns:a16="http://schemas.microsoft.com/office/drawing/2014/main" id="{29BB2D19-F388-A0B8-D783-F37B1864918C}"/>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Tree>
    <p:extLst>
      <p:ext uri="{BB962C8B-B14F-4D97-AF65-F5344CB8AC3E}">
        <p14:creationId xmlns:p14="http://schemas.microsoft.com/office/powerpoint/2010/main" val="138152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uveaux collaborateurs_Jaune_Titre_et_contenu">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242E6600-A57F-7BFF-8CCF-E30943706E16}"/>
              </a:ext>
            </a:extLst>
          </p:cNvPr>
          <p:cNvGrpSpPr/>
          <p:nvPr userDrawn="1"/>
        </p:nvGrpSpPr>
        <p:grpSpPr>
          <a:xfrm>
            <a:off x="1365423" y="402772"/>
            <a:ext cx="10424626" cy="731547"/>
            <a:chOff x="1365423" y="402772"/>
            <a:chExt cx="10424626" cy="731547"/>
          </a:xfrm>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solidFill>
              <a:srgbClr val="F6A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49EEB82D-B74F-2165-26E8-2A71E595D3FC}"/>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261D137C-D0B5-459E-8D0C-EEC8E023EE54}"/>
              </a:ext>
            </a:extLst>
          </p:cNvPr>
          <p:cNvSpPr>
            <a:spLocks noGrp="1"/>
          </p:cNvSpPr>
          <p:nvPr>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pic>
        <p:nvPicPr>
          <p:cNvPr id="13" name="Graphique 12">
            <a:extLst>
              <a:ext uri="{FF2B5EF4-FFF2-40B4-BE49-F238E27FC236}">
                <a16:creationId xmlns:a16="http://schemas.microsoft.com/office/drawing/2014/main" id="{A65258D3-874F-F77C-FF73-85BE8C888D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15" name="Connecteur droit 14">
            <a:extLst>
              <a:ext uri="{FF2B5EF4-FFF2-40B4-BE49-F238E27FC236}">
                <a16:creationId xmlns:a16="http://schemas.microsoft.com/office/drawing/2014/main" id="{BADDE3FA-159F-E60E-058E-7A31DB201869}"/>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pic>
        <p:nvPicPr>
          <p:cNvPr id="6" name="Graphique 5">
            <a:extLst>
              <a:ext uri="{FF2B5EF4-FFF2-40B4-BE49-F238E27FC236}">
                <a16:creationId xmlns:a16="http://schemas.microsoft.com/office/drawing/2014/main" id="{4ECF614B-662B-97C9-ECD9-6C4094333A8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01949" y="417964"/>
            <a:ext cx="730800" cy="730800"/>
          </a:xfrm>
          <a:prstGeom prst="rect">
            <a:avLst/>
          </a:prstGeom>
        </p:spPr>
      </p:pic>
      <p:sp>
        <p:nvSpPr>
          <p:cNvPr id="9" name="Espace réservé du contenu 2">
            <a:extLst>
              <a:ext uri="{FF2B5EF4-FFF2-40B4-BE49-F238E27FC236}">
                <a16:creationId xmlns:a16="http://schemas.microsoft.com/office/drawing/2014/main" id="{FFA75D60-C076-095A-DD45-3E909BCA24E3}"/>
              </a:ext>
            </a:extLst>
          </p:cNvPr>
          <p:cNvSpPr>
            <a:spLocks noGrp="1"/>
          </p:cNvSpPr>
          <p:nvPr>
            <p:ph idx="1"/>
          </p:nvPr>
        </p:nvSpPr>
        <p:spPr>
          <a:xfrm>
            <a:off x="1365422" y="1393057"/>
            <a:ext cx="10422088"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ZoneTexte 2">
            <a:extLst>
              <a:ext uri="{FF2B5EF4-FFF2-40B4-BE49-F238E27FC236}">
                <a16:creationId xmlns:a16="http://schemas.microsoft.com/office/drawing/2014/main" id="{0AFF4D2F-6CCA-CD6E-A55B-D83682E92BA3}"/>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Tree>
    <p:extLst>
      <p:ext uri="{BB962C8B-B14F-4D97-AF65-F5344CB8AC3E}">
        <p14:creationId xmlns:p14="http://schemas.microsoft.com/office/powerpoint/2010/main" val="376047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épart_Orange_Titre_et_contenu">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E41CECAF-2845-D89B-FBC6-98C659D2801E}"/>
              </a:ext>
            </a:extLst>
          </p:cNvPr>
          <p:cNvGrpSpPr/>
          <p:nvPr userDrawn="1"/>
        </p:nvGrpSpPr>
        <p:grpSpPr>
          <a:xfrm>
            <a:off x="1365423" y="402772"/>
            <a:ext cx="10424626" cy="731547"/>
            <a:chOff x="1365423" y="402772"/>
            <a:chExt cx="10424626" cy="731547"/>
          </a:xfrm>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solidFill>
              <a:srgbClr val="ED6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34E662A9-2EC2-5497-8A13-01837F4E32BE}"/>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2" name="Titre 1">
            <a:extLst>
              <a:ext uri="{FF2B5EF4-FFF2-40B4-BE49-F238E27FC236}">
                <a16:creationId xmlns:a16="http://schemas.microsoft.com/office/drawing/2014/main" id="{261D137C-D0B5-459E-8D0C-EEC8E023EE54}"/>
              </a:ext>
            </a:extLst>
          </p:cNvPr>
          <p:cNvSpPr>
            <a:spLocks noGrp="1"/>
          </p:cNvSpPr>
          <p:nvPr userDrawn="1">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pic>
        <p:nvPicPr>
          <p:cNvPr id="13" name="Graphique 12">
            <a:extLst>
              <a:ext uri="{FF2B5EF4-FFF2-40B4-BE49-F238E27FC236}">
                <a16:creationId xmlns:a16="http://schemas.microsoft.com/office/drawing/2014/main" id="{A65258D3-874F-F77C-FF73-85BE8C888D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15" name="Connecteur droit 14">
            <a:extLst>
              <a:ext uri="{FF2B5EF4-FFF2-40B4-BE49-F238E27FC236}">
                <a16:creationId xmlns:a16="http://schemas.microsoft.com/office/drawing/2014/main" id="{BADDE3FA-159F-E60E-058E-7A31DB201869}"/>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pic>
        <p:nvPicPr>
          <p:cNvPr id="5" name="Graphique 4">
            <a:extLst>
              <a:ext uri="{FF2B5EF4-FFF2-40B4-BE49-F238E27FC236}">
                <a16:creationId xmlns:a16="http://schemas.microsoft.com/office/drawing/2014/main" id="{AE87FAA1-0790-6EF0-08F4-B59241524CF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01949" y="402771"/>
            <a:ext cx="730800" cy="730800"/>
          </a:xfrm>
          <a:prstGeom prst="rect">
            <a:avLst/>
          </a:prstGeom>
        </p:spPr>
      </p:pic>
      <p:sp>
        <p:nvSpPr>
          <p:cNvPr id="16" name="Espace réservé du contenu 2">
            <a:extLst>
              <a:ext uri="{FF2B5EF4-FFF2-40B4-BE49-F238E27FC236}">
                <a16:creationId xmlns:a16="http://schemas.microsoft.com/office/drawing/2014/main" id="{497C582E-2604-B199-DCFD-6306E05A7806}"/>
              </a:ext>
            </a:extLst>
          </p:cNvPr>
          <p:cNvSpPr>
            <a:spLocks noGrp="1"/>
          </p:cNvSpPr>
          <p:nvPr>
            <p:ph idx="1"/>
          </p:nvPr>
        </p:nvSpPr>
        <p:spPr>
          <a:xfrm>
            <a:off x="1365422" y="1393057"/>
            <a:ext cx="10422088"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ZoneTexte 2">
            <a:extLst>
              <a:ext uri="{FF2B5EF4-FFF2-40B4-BE49-F238E27FC236}">
                <a16:creationId xmlns:a16="http://schemas.microsoft.com/office/drawing/2014/main" id="{8627E8E0-16E7-D834-3A3C-CB705933CC63}"/>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Tree>
    <p:extLst>
      <p:ext uri="{BB962C8B-B14F-4D97-AF65-F5344CB8AC3E}">
        <p14:creationId xmlns:p14="http://schemas.microsoft.com/office/powerpoint/2010/main" val="23152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office_Violet clair_Titre_et_contenu">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E41CECAF-2845-D89B-FBC6-98C659D2801E}"/>
              </a:ext>
            </a:extLst>
          </p:cNvPr>
          <p:cNvGrpSpPr/>
          <p:nvPr userDrawn="1"/>
        </p:nvGrpSpPr>
        <p:grpSpPr>
          <a:xfrm>
            <a:off x="1365423" y="402772"/>
            <a:ext cx="10424626" cy="731547"/>
            <a:chOff x="1365423" y="402772"/>
            <a:chExt cx="10424626" cy="731547"/>
          </a:xfrm>
          <a:solidFill>
            <a:srgbClr val="294597"/>
          </a:solidFill>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solidFill>
              <a:srgbClr val="90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34E662A9-2EC2-5497-8A13-01837F4E32BE}"/>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2" name="Titre 1">
            <a:extLst>
              <a:ext uri="{FF2B5EF4-FFF2-40B4-BE49-F238E27FC236}">
                <a16:creationId xmlns:a16="http://schemas.microsoft.com/office/drawing/2014/main" id="{261D137C-D0B5-459E-8D0C-EEC8E023EE54}"/>
              </a:ext>
            </a:extLst>
          </p:cNvPr>
          <p:cNvSpPr>
            <a:spLocks noGrp="1"/>
          </p:cNvSpPr>
          <p:nvPr userDrawn="1">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pic>
        <p:nvPicPr>
          <p:cNvPr id="13" name="Graphique 12">
            <a:extLst>
              <a:ext uri="{FF2B5EF4-FFF2-40B4-BE49-F238E27FC236}">
                <a16:creationId xmlns:a16="http://schemas.microsoft.com/office/drawing/2014/main" id="{A65258D3-874F-F77C-FF73-85BE8C888D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80964" y="6137907"/>
            <a:ext cx="1309084" cy="420565"/>
          </a:xfrm>
          <a:prstGeom prst="rect">
            <a:avLst/>
          </a:prstGeom>
        </p:spPr>
      </p:pic>
      <p:cxnSp>
        <p:nvCxnSpPr>
          <p:cNvPr id="15" name="Connecteur droit 14">
            <a:extLst>
              <a:ext uri="{FF2B5EF4-FFF2-40B4-BE49-F238E27FC236}">
                <a16:creationId xmlns:a16="http://schemas.microsoft.com/office/drawing/2014/main" id="{BADDE3FA-159F-E60E-058E-7A31DB201869}"/>
              </a:ext>
            </a:extLst>
          </p:cNvPr>
          <p:cNvCxnSpPr>
            <a:cxnSpLocks/>
          </p:cNvCxnSpPr>
          <p:nvPr userDrawn="1"/>
        </p:nvCxnSpPr>
        <p:spPr>
          <a:xfrm flipH="1">
            <a:off x="401949" y="6558472"/>
            <a:ext cx="9877431" cy="0"/>
          </a:xfrm>
          <a:prstGeom prst="line">
            <a:avLst/>
          </a:prstGeom>
          <a:ln w="63500"/>
        </p:spPr>
        <p:style>
          <a:lnRef idx="1">
            <a:schemeClr val="dk1"/>
          </a:lnRef>
          <a:fillRef idx="0">
            <a:schemeClr val="dk1"/>
          </a:fillRef>
          <a:effectRef idx="0">
            <a:schemeClr val="dk1"/>
          </a:effectRef>
          <a:fontRef idx="minor">
            <a:schemeClr val="tx1"/>
          </a:fontRef>
        </p:style>
      </p:cxnSp>
      <p:sp>
        <p:nvSpPr>
          <p:cNvPr id="7" name="Espace réservé du contenu 2">
            <a:extLst>
              <a:ext uri="{FF2B5EF4-FFF2-40B4-BE49-F238E27FC236}">
                <a16:creationId xmlns:a16="http://schemas.microsoft.com/office/drawing/2014/main" id="{4D85EC7B-41E0-87A6-A101-8542C25CC1E9}"/>
              </a:ext>
            </a:extLst>
          </p:cNvPr>
          <p:cNvSpPr>
            <a:spLocks noGrp="1"/>
          </p:cNvSpPr>
          <p:nvPr userDrawn="1">
            <p:ph idx="1"/>
          </p:nvPr>
        </p:nvSpPr>
        <p:spPr>
          <a:xfrm>
            <a:off x="1365422" y="1393057"/>
            <a:ext cx="10422088"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Graphique 3">
            <a:extLst>
              <a:ext uri="{FF2B5EF4-FFF2-40B4-BE49-F238E27FC236}">
                <a16:creationId xmlns:a16="http://schemas.microsoft.com/office/drawing/2014/main" id="{7F80619F-2C0F-9DB0-951A-0F69385171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95667" y="402771"/>
            <a:ext cx="730800" cy="730800"/>
          </a:xfrm>
          <a:prstGeom prst="rect">
            <a:avLst/>
          </a:prstGeom>
        </p:spPr>
      </p:pic>
      <p:sp>
        <p:nvSpPr>
          <p:cNvPr id="3" name="ZoneTexte 2">
            <a:extLst>
              <a:ext uri="{FF2B5EF4-FFF2-40B4-BE49-F238E27FC236}">
                <a16:creationId xmlns:a16="http://schemas.microsoft.com/office/drawing/2014/main" id="{B48440EE-7B24-0813-49F3-17788677F394}"/>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Tree>
    <p:extLst>
      <p:ext uri="{BB962C8B-B14F-4D97-AF65-F5344CB8AC3E}">
        <p14:creationId xmlns:p14="http://schemas.microsoft.com/office/powerpoint/2010/main" val="30926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entéisme_Violet_Titre_et_contenu">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E41CECAF-2845-D89B-FBC6-98C659D2801E}"/>
              </a:ext>
            </a:extLst>
          </p:cNvPr>
          <p:cNvGrpSpPr/>
          <p:nvPr userDrawn="1"/>
        </p:nvGrpSpPr>
        <p:grpSpPr>
          <a:xfrm>
            <a:off x="1365423" y="402772"/>
            <a:ext cx="10424626" cy="731547"/>
            <a:chOff x="1365423" y="402772"/>
            <a:chExt cx="10424626" cy="731547"/>
          </a:xfrm>
          <a:solidFill>
            <a:srgbClr val="656297"/>
          </a:solidFill>
        </p:grpSpPr>
        <p:sp>
          <p:nvSpPr>
            <p:cNvPr id="8" name="Rectangle 7">
              <a:extLst>
                <a:ext uri="{FF2B5EF4-FFF2-40B4-BE49-F238E27FC236}">
                  <a16:creationId xmlns:a16="http://schemas.microsoft.com/office/drawing/2014/main" id="{763F054B-A997-1F19-08EE-EFBBBFA4FC91}"/>
                </a:ext>
              </a:extLst>
            </p:cNvPr>
            <p:cNvSpPr/>
            <p:nvPr userDrawn="1"/>
          </p:nvSpPr>
          <p:spPr>
            <a:xfrm>
              <a:off x="1375778" y="402772"/>
              <a:ext cx="10414271" cy="731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34E662A9-2EC2-5497-8A13-01837F4E32BE}"/>
                </a:ext>
              </a:extLst>
            </p:cNvPr>
            <p:cNvSpPr/>
            <p:nvPr userDrawn="1"/>
          </p:nvSpPr>
          <p:spPr>
            <a:xfrm rot="5400000">
              <a:off x="1292215" y="656334"/>
              <a:ext cx="370837" cy="2244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sp>
        <p:nvSpPr>
          <p:cNvPr id="2" name="Titre 1">
            <a:extLst>
              <a:ext uri="{FF2B5EF4-FFF2-40B4-BE49-F238E27FC236}">
                <a16:creationId xmlns:a16="http://schemas.microsoft.com/office/drawing/2014/main" id="{261D137C-D0B5-459E-8D0C-EEC8E023EE54}"/>
              </a:ext>
            </a:extLst>
          </p:cNvPr>
          <p:cNvSpPr>
            <a:spLocks noGrp="1"/>
          </p:cNvSpPr>
          <p:nvPr userDrawn="1">
            <p:ph type="title"/>
          </p:nvPr>
        </p:nvSpPr>
        <p:spPr>
          <a:xfrm>
            <a:off x="1828800" y="402771"/>
            <a:ext cx="9677400" cy="731547"/>
          </a:xfrm>
        </p:spPr>
        <p:txBody>
          <a:bodyPr lIns="0" tIns="0" rIns="0" bIns="0">
            <a:normAutofit/>
          </a:bodyPr>
          <a:lstStyle>
            <a:lvl1pPr marL="0" indent="0">
              <a:buFont typeface="Arial" panose="020B0604020202020204" pitchFamily="34" charset="0"/>
              <a:buNone/>
              <a:defRPr sz="2500">
                <a:solidFill>
                  <a:schemeClr val="bg1"/>
                </a:solidFill>
                <a:latin typeface="+mj-lt"/>
              </a:defRPr>
            </a:lvl1pPr>
          </a:lstStyle>
          <a:p>
            <a:r>
              <a:rPr lang="fr-FR"/>
              <a:t>Modifiez le style du titre</a:t>
            </a:r>
          </a:p>
        </p:txBody>
      </p:sp>
      <p:sp>
        <p:nvSpPr>
          <p:cNvPr id="7" name="Espace réservé du contenu 2">
            <a:extLst>
              <a:ext uri="{FF2B5EF4-FFF2-40B4-BE49-F238E27FC236}">
                <a16:creationId xmlns:a16="http://schemas.microsoft.com/office/drawing/2014/main" id="{4D85EC7B-41E0-87A6-A101-8542C25CC1E9}"/>
              </a:ext>
            </a:extLst>
          </p:cNvPr>
          <p:cNvSpPr>
            <a:spLocks noGrp="1"/>
          </p:cNvSpPr>
          <p:nvPr userDrawn="1">
            <p:ph idx="1"/>
          </p:nvPr>
        </p:nvSpPr>
        <p:spPr>
          <a:xfrm>
            <a:off x="1365422" y="1393057"/>
            <a:ext cx="10422088" cy="4428000"/>
          </a:xfrm>
          <a:prstGeom prst="rect">
            <a:avLst/>
          </a:prstGeom>
          <a:noFill/>
        </p:spPr>
        <p:txBody>
          <a:bodyPr lIns="0" tIns="0" rIns="0" bIns="0"/>
          <a:lstStyle>
            <a:lvl1pPr marL="0" indent="0">
              <a:buFont typeface="Arial" panose="020B0604020202020204" pitchFamily="34" charset="0"/>
              <a:buNone/>
              <a:defRPr sz="18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ZoneTexte 2">
            <a:extLst>
              <a:ext uri="{FF2B5EF4-FFF2-40B4-BE49-F238E27FC236}">
                <a16:creationId xmlns:a16="http://schemas.microsoft.com/office/drawing/2014/main" id="{B0BAC2F9-1E4B-F2BA-9F30-2FE32D1BAF3A}"/>
              </a:ext>
            </a:extLst>
          </p:cNvPr>
          <p:cNvSpPr txBox="1"/>
          <p:nvPr userDrawn="1"/>
        </p:nvSpPr>
        <p:spPr>
          <a:xfrm>
            <a:off x="395667" y="6352674"/>
            <a:ext cx="498107" cy="229205"/>
          </a:xfrm>
          <a:prstGeom prst="rect">
            <a:avLst/>
          </a:prstGeom>
          <a:solidFill>
            <a:schemeClr val="tx1"/>
          </a:solidFill>
        </p:spPr>
        <p:txBody>
          <a:bodyPr vert="horz" wrap="square" lIns="91440" tIns="45720" rIns="91440" bIns="45720" rtlCol="0" anchor="ctr">
            <a:normAutofit lnSpcReduction="10000"/>
          </a:bodyPr>
          <a:lstStyle/>
          <a:p>
            <a:pPr algn="ctr"/>
            <a:fld id="{3245E44E-549E-49B8-8168-3DB3D588114D}" type="slidenum">
              <a:rPr lang="fr-FR" sz="1000" smtClean="0">
                <a:solidFill>
                  <a:schemeClr val="bg1"/>
                </a:solidFill>
              </a:rPr>
              <a:pPr algn="ctr"/>
              <a:t>‹N°›</a:t>
            </a:fld>
            <a:endParaRPr lang="fr-FR" sz="1000">
              <a:solidFill>
                <a:schemeClr val="bg1"/>
              </a:solidFill>
            </a:endParaRPr>
          </a:p>
        </p:txBody>
      </p:sp>
      <p:sp>
        <p:nvSpPr>
          <p:cNvPr id="10" name="Ellipse 9">
            <a:extLst>
              <a:ext uri="{FF2B5EF4-FFF2-40B4-BE49-F238E27FC236}">
                <a16:creationId xmlns:a16="http://schemas.microsoft.com/office/drawing/2014/main" id="{D2FDBCD6-48BA-2ED0-FAFF-811EBD96BB0D}"/>
              </a:ext>
            </a:extLst>
          </p:cNvPr>
          <p:cNvSpPr/>
          <p:nvPr userDrawn="1"/>
        </p:nvSpPr>
        <p:spPr>
          <a:xfrm>
            <a:off x="395667" y="402771"/>
            <a:ext cx="699340" cy="699340"/>
          </a:xfrm>
          <a:prstGeom prst="ellipse">
            <a:avLst/>
          </a:prstGeom>
          <a:noFill/>
          <a:ln w="28060" cap="flat">
            <a:solidFill>
              <a:srgbClr val="656297"/>
            </a:solidFill>
            <a:prstDash val="solid"/>
            <a:miter/>
          </a:ln>
        </p:spPr>
        <p:txBody>
          <a:bodyPr/>
          <a:lstStyle/>
          <a:p>
            <a:endParaRPr lang="fr-FR"/>
          </a:p>
        </p:txBody>
      </p:sp>
      <p:sp>
        <p:nvSpPr>
          <p:cNvPr id="11" name="Forme libre : forme 10">
            <a:extLst>
              <a:ext uri="{FF2B5EF4-FFF2-40B4-BE49-F238E27FC236}">
                <a16:creationId xmlns:a16="http://schemas.microsoft.com/office/drawing/2014/main" id="{1B7EA06B-3EA3-94B5-CDEE-62AFE5CD9BEA}"/>
              </a:ext>
            </a:extLst>
          </p:cNvPr>
          <p:cNvSpPr/>
          <p:nvPr userDrawn="1"/>
        </p:nvSpPr>
        <p:spPr>
          <a:xfrm>
            <a:off x="512523" y="569880"/>
            <a:ext cx="443359" cy="365195"/>
          </a:xfrm>
          <a:custGeom>
            <a:avLst/>
            <a:gdLst>
              <a:gd name="csX0" fmla="*/ 274505 w 443359"/>
              <a:gd name="csY0" fmla="*/ 247846 h 365195"/>
              <a:gd name="csX1" fmla="*/ 280699 w 443359"/>
              <a:gd name="csY1" fmla="*/ 251674 h 365195"/>
              <a:gd name="csX2" fmla="*/ 395122 w 443359"/>
              <a:gd name="csY2" fmla="*/ 364008 h 365195"/>
              <a:gd name="csX3" fmla="*/ 395748 w 443359"/>
              <a:gd name="csY3" fmla="*/ 364495 h 365195"/>
              <a:gd name="csX4" fmla="*/ 397836 w 443359"/>
              <a:gd name="csY4" fmla="*/ 365191 h 365195"/>
              <a:gd name="csX5" fmla="*/ 401595 w 443359"/>
              <a:gd name="csY5" fmla="*/ 363103 h 365195"/>
              <a:gd name="csX6" fmla="*/ 402082 w 443359"/>
              <a:gd name="csY6" fmla="*/ 362059 h 365195"/>
              <a:gd name="csX7" fmla="*/ 441615 w 443359"/>
              <a:gd name="csY7" fmla="*/ 174278 h 365195"/>
              <a:gd name="csX8" fmla="*/ 431314 w 443359"/>
              <a:gd name="csY8" fmla="*/ 7169 h 365195"/>
              <a:gd name="csX9" fmla="*/ 430687 w 443359"/>
              <a:gd name="csY9" fmla="*/ 4663 h 365195"/>
              <a:gd name="csX10" fmla="*/ 424980 w 443359"/>
              <a:gd name="csY10" fmla="*/ 0 h 365195"/>
              <a:gd name="csX11" fmla="*/ 422405 w 443359"/>
              <a:gd name="csY11" fmla="*/ 418 h 365195"/>
              <a:gd name="csX12" fmla="*/ 265944 w 443359"/>
              <a:gd name="csY12" fmla="*/ 82337 h 365195"/>
              <a:gd name="csX13" fmla="*/ 768 w 443359"/>
              <a:gd name="csY13" fmla="*/ 338534 h 365195"/>
              <a:gd name="csX14" fmla="*/ 2 w 443359"/>
              <a:gd name="csY14" fmla="*/ 340762 h 365195"/>
              <a:gd name="csX15" fmla="*/ 3343 w 443359"/>
              <a:gd name="csY15" fmla="*/ 344590 h 365195"/>
              <a:gd name="csX16" fmla="*/ 4666 w 443359"/>
              <a:gd name="csY16" fmla="*/ 344450 h 365195"/>
              <a:gd name="csX17" fmla="*/ 249658 w 443359"/>
              <a:gd name="csY17" fmla="*/ 247358 h 365195"/>
              <a:gd name="csX18" fmla="*/ 251189 w 443359"/>
              <a:gd name="csY18" fmla="*/ 246871 h 365195"/>
              <a:gd name="csX19" fmla="*/ 251189 w 443359"/>
              <a:gd name="csY19" fmla="*/ 246871 h 365195"/>
              <a:gd name="csX20" fmla="*/ 263160 w 443359"/>
              <a:gd name="csY20" fmla="*/ 245131 h 365195"/>
              <a:gd name="csX21" fmla="*/ 274575 w 443359"/>
              <a:gd name="csY21" fmla="*/ 247985 h 3651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43359" h="365195">
                <a:moveTo>
                  <a:pt x="274505" y="247846"/>
                </a:moveTo>
                <a:cubicBezTo>
                  <a:pt x="277289" y="249168"/>
                  <a:pt x="279586" y="250838"/>
                  <a:pt x="280699" y="251674"/>
                </a:cubicBezTo>
                <a:cubicBezTo>
                  <a:pt x="313272" y="274154"/>
                  <a:pt x="375703" y="350018"/>
                  <a:pt x="395122" y="364008"/>
                </a:cubicBezTo>
                <a:cubicBezTo>
                  <a:pt x="395122" y="364008"/>
                  <a:pt x="395470" y="364286"/>
                  <a:pt x="395748" y="364495"/>
                </a:cubicBezTo>
                <a:cubicBezTo>
                  <a:pt x="396375" y="364913"/>
                  <a:pt x="397070" y="365122"/>
                  <a:pt x="397836" y="365191"/>
                </a:cubicBezTo>
                <a:cubicBezTo>
                  <a:pt x="399437" y="365261"/>
                  <a:pt x="400829" y="364426"/>
                  <a:pt x="401595" y="363103"/>
                </a:cubicBezTo>
                <a:cubicBezTo>
                  <a:pt x="401803" y="362755"/>
                  <a:pt x="401943" y="362407"/>
                  <a:pt x="402082" y="362059"/>
                </a:cubicBezTo>
                <a:cubicBezTo>
                  <a:pt x="424006" y="310834"/>
                  <a:pt x="437230" y="248194"/>
                  <a:pt x="441615" y="174278"/>
                </a:cubicBezTo>
                <a:cubicBezTo>
                  <a:pt x="445512" y="108298"/>
                  <a:pt x="443215" y="54566"/>
                  <a:pt x="431314" y="7169"/>
                </a:cubicBezTo>
                <a:cubicBezTo>
                  <a:pt x="431314" y="7030"/>
                  <a:pt x="430966" y="5846"/>
                  <a:pt x="430687" y="4663"/>
                </a:cubicBezTo>
                <a:cubicBezTo>
                  <a:pt x="430061" y="2088"/>
                  <a:pt x="427764" y="139"/>
                  <a:pt x="424980" y="0"/>
                </a:cubicBezTo>
                <a:cubicBezTo>
                  <a:pt x="424145" y="0"/>
                  <a:pt x="422892" y="209"/>
                  <a:pt x="422405" y="418"/>
                </a:cubicBezTo>
                <a:cubicBezTo>
                  <a:pt x="374590" y="18305"/>
                  <a:pt x="322738" y="43987"/>
                  <a:pt x="265944" y="82337"/>
                </a:cubicBezTo>
                <a:cubicBezTo>
                  <a:pt x="132382" y="175044"/>
                  <a:pt x="17124" y="307702"/>
                  <a:pt x="768" y="338534"/>
                </a:cubicBezTo>
                <a:cubicBezTo>
                  <a:pt x="420" y="339161"/>
                  <a:pt x="72" y="339926"/>
                  <a:pt x="2" y="340762"/>
                </a:cubicBezTo>
                <a:cubicBezTo>
                  <a:pt x="-67" y="342780"/>
                  <a:pt x="1325" y="344450"/>
                  <a:pt x="3343" y="344590"/>
                </a:cubicBezTo>
                <a:cubicBezTo>
                  <a:pt x="3761" y="344590"/>
                  <a:pt x="4248" y="344590"/>
                  <a:pt x="4666" y="344450"/>
                </a:cubicBezTo>
                <a:cubicBezTo>
                  <a:pt x="37517" y="338465"/>
                  <a:pt x="193073" y="261766"/>
                  <a:pt x="249658" y="247358"/>
                </a:cubicBezTo>
                <a:lnTo>
                  <a:pt x="251189" y="246871"/>
                </a:lnTo>
                <a:lnTo>
                  <a:pt x="251189" y="246871"/>
                </a:lnTo>
                <a:cubicBezTo>
                  <a:pt x="254947" y="245549"/>
                  <a:pt x="258984" y="244922"/>
                  <a:pt x="263160" y="245131"/>
                </a:cubicBezTo>
                <a:cubicBezTo>
                  <a:pt x="267197" y="245340"/>
                  <a:pt x="271025" y="246314"/>
                  <a:pt x="274575" y="247985"/>
                </a:cubicBezTo>
              </a:path>
            </a:pathLst>
          </a:custGeom>
          <a:solidFill>
            <a:srgbClr val="656297"/>
          </a:solidFill>
          <a:ln w="0" cap="flat">
            <a:noFill/>
            <a:prstDash val="solid"/>
            <a:miter/>
          </a:ln>
        </p:spPr>
        <p:txBody>
          <a:bodyPr/>
          <a:lstStyle/>
          <a:p>
            <a:endParaRPr lang="fr-FR"/>
          </a:p>
        </p:txBody>
      </p:sp>
      <p:cxnSp>
        <p:nvCxnSpPr>
          <p:cNvPr id="14" name="Connecteur droit 13">
            <a:extLst>
              <a:ext uri="{FF2B5EF4-FFF2-40B4-BE49-F238E27FC236}">
                <a16:creationId xmlns:a16="http://schemas.microsoft.com/office/drawing/2014/main" id="{C6394411-5365-C84A-395C-43DCBAE26D52}"/>
              </a:ext>
            </a:extLst>
          </p:cNvPr>
          <p:cNvCxnSpPr>
            <a:cxnSpLocks/>
          </p:cNvCxnSpPr>
          <p:nvPr userDrawn="1"/>
        </p:nvCxnSpPr>
        <p:spPr>
          <a:xfrm flipH="1">
            <a:off x="401949" y="6558472"/>
            <a:ext cx="11351757" cy="0"/>
          </a:xfrm>
          <a:prstGeom prst="line">
            <a:avLst/>
          </a:prstGeom>
          <a:ln w="63500"/>
        </p:spPr>
        <p:style>
          <a:lnRef idx="1">
            <a:schemeClr val="dk1"/>
          </a:lnRef>
          <a:fillRef idx="0">
            <a:schemeClr val="dk1"/>
          </a:fillRef>
          <a:effectRef idx="0">
            <a:schemeClr val="dk1"/>
          </a:effectRef>
          <a:fontRef idx="minor">
            <a:schemeClr val="tx1"/>
          </a:fontRef>
        </p:style>
      </p:cxnSp>
      <p:pic>
        <p:nvPicPr>
          <p:cNvPr id="6" name="Graphique 5">
            <a:extLst>
              <a:ext uri="{FF2B5EF4-FFF2-40B4-BE49-F238E27FC236}">
                <a16:creationId xmlns:a16="http://schemas.microsoft.com/office/drawing/2014/main" id="{ADA1EFDA-C957-114B-6219-A15E872D95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462380" y="5959346"/>
            <a:ext cx="627381" cy="527465"/>
          </a:xfrm>
          <a:prstGeom prst="rect">
            <a:avLst/>
          </a:prstGeom>
        </p:spPr>
      </p:pic>
      <p:pic>
        <p:nvPicPr>
          <p:cNvPr id="13" name="Graphique 12">
            <a:extLst>
              <a:ext uri="{FF2B5EF4-FFF2-40B4-BE49-F238E27FC236}">
                <a16:creationId xmlns:a16="http://schemas.microsoft.com/office/drawing/2014/main" id="{8D165B18-9035-CB13-0A91-03C4305E216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25527" y="5978223"/>
            <a:ext cx="583226" cy="524903"/>
          </a:xfrm>
          <a:prstGeom prst="rect">
            <a:avLst/>
          </a:prstGeom>
        </p:spPr>
      </p:pic>
      <p:pic>
        <p:nvPicPr>
          <p:cNvPr id="15" name="Graphique 14">
            <a:extLst>
              <a:ext uri="{FF2B5EF4-FFF2-40B4-BE49-F238E27FC236}">
                <a16:creationId xmlns:a16="http://schemas.microsoft.com/office/drawing/2014/main" id="{483D40E8-F379-9EAF-FBBE-B65C7E4586B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243389" y="5969345"/>
            <a:ext cx="510318" cy="521916"/>
          </a:xfrm>
          <a:prstGeom prst="rect">
            <a:avLst/>
          </a:prstGeom>
        </p:spPr>
      </p:pic>
    </p:spTree>
    <p:extLst>
      <p:ext uri="{BB962C8B-B14F-4D97-AF65-F5344CB8AC3E}">
        <p14:creationId xmlns:p14="http://schemas.microsoft.com/office/powerpoint/2010/main" val="287146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D10C80-0988-428F-99E3-818F56D5A404}"/>
              </a:ext>
            </a:extLst>
          </p:cNvPr>
          <p:cNvSpPr>
            <a:spLocks noGrp="1"/>
          </p:cNvSpPr>
          <p:nvPr>
            <p:ph type="title"/>
          </p:nvPr>
        </p:nvSpPr>
        <p:spPr>
          <a:xfrm>
            <a:off x="133200" y="365125"/>
            <a:ext cx="10980000" cy="86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FEC568-9D09-4BC2-9499-3FDB800BFEF7}"/>
              </a:ext>
            </a:extLst>
          </p:cNvPr>
          <p:cNvSpPr>
            <a:spLocks noGrp="1"/>
          </p:cNvSpPr>
          <p:nvPr>
            <p:ph type="body" idx="1"/>
          </p:nvPr>
        </p:nvSpPr>
        <p:spPr>
          <a:xfrm>
            <a:off x="1062000" y="1476000"/>
            <a:ext cx="10051200" cy="44280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1571794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10" r:id="rId4"/>
    <p:sldLayoutId id="2147483737" r:id="rId5"/>
    <p:sldLayoutId id="2147483738" r:id="rId6"/>
    <p:sldLayoutId id="2147483739" r:id="rId7"/>
    <p:sldLayoutId id="2147483742" r:id="rId8"/>
    <p:sldLayoutId id="2147483743" r:id="rId9"/>
    <p:sldLayoutId id="2147483750" r:id="rId10"/>
    <p:sldLayoutId id="2147483751"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2">
          <p15:clr>
            <a:srgbClr val="F26B43"/>
          </p15:clr>
        </p15:guide>
        <p15:guide id="2" pos="3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9.sv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8.sv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svg"/><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22.sv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9.svg"/><Relationship Id="rId7"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23.svg"/><Relationship Id="rId4" Type="http://schemas.openxmlformats.org/officeDocument/2006/relationships/image" Target="../media/image20.sv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svg"/><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0.sv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sv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D3EE83A-2057-5546-6403-F7E444347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42" y="1255"/>
            <a:ext cx="7559055" cy="5327915"/>
          </a:xfrm>
          <a:prstGeom prst="rect">
            <a:avLst/>
          </a:prstGeom>
        </p:spPr>
      </p:pic>
      <p:sp>
        <p:nvSpPr>
          <p:cNvPr id="2" name="Titre 1">
            <a:extLst>
              <a:ext uri="{FF2B5EF4-FFF2-40B4-BE49-F238E27FC236}">
                <a16:creationId xmlns:a16="http://schemas.microsoft.com/office/drawing/2014/main" id="{88609BE2-4F5F-3A33-A183-4C047DBE2A90}"/>
              </a:ext>
            </a:extLst>
          </p:cNvPr>
          <p:cNvSpPr>
            <a:spLocks noGrp="1"/>
          </p:cNvSpPr>
          <p:nvPr>
            <p:ph type="ctrTitle" idx="4294967295"/>
          </p:nvPr>
        </p:nvSpPr>
        <p:spPr>
          <a:xfrm>
            <a:off x="6286620" y="674871"/>
            <a:ext cx="5562997" cy="2853464"/>
          </a:xfrm>
        </p:spPr>
        <p:txBody>
          <a:bodyPr>
            <a:noAutofit/>
          </a:bodyPr>
          <a:lstStyle/>
          <a:p>
            <a:r>
              <a:rPr lang="fr-FR" sz="2800" b="1">
                <a:solidFill>
                  <a:srgbClr val="656297"/>
                </a:solidFill>
                <a:latin typeface="Verdana" panose="020B0604030504040204" pitchFamily="34" charset="0"/>
                <a:ea typeface="Verdana" panose="020B0604030504040204" pitchFamily="34" charset="0"/>
              </a:rPr>
              <a:t>Conférence de la Souveraineté Alimentaire : </a:t>
            </a:r>
            <a:br>
              <a:rPr lang="fr-FR" sz="2800" b="1">
                <a:solidFill>
                  <a:srgbClr val="656297"/>
                </a:solidFill>
                <a:latin typeface="Verdana" panose="020B0604030504040204" pitchFamily="34" charset="0"/>
                <a:ea typeface="Verdana" panose="020B0604030504040204" pitchFamily="34" charset="0"/>
              </a:rPr>
            </a:br>
            <a:br>
              <a:rPr lang="fr-FR" sz="2800" b="1">
                <a:solidFill>
                  <a:srgbClr val="656297"/>
                </a:solidFill>
                <a:latin typeface="Verdana" panose="020B0604030504040204" pitchFamily="34" charset="0"/>
                <a:ea typeface="Verdana" panose="020B0604030504040204" pitchFamily="34" charset="0"/>
              </a:rPr>
            </a:br>
            <a:r>
              <a:rPr lang="fr-FR" sz="2800" b="1">
                <a:solidFill>
                  <a:srgbClr val="656297"/>
                </a:solidFill>
                <a:latin typeface="Verdana" panose="020B0604030504040204" pitchFamily="34" charset="0"/>
                <a:ea typeface="Verdana" panose="020B0604030504040204" pitchFamily="34" charset="0"/>
              </a:rPr>
              <a:t>Restitution de la consultation normande</a:t>
            </a:r>
          </a:p>
        </p:txBody>
      </p:sp>
      <p:sp>
        <p:nvSpPr>
          <p:cNvPr id="3" name="Sous-titre 2">
            <a:extLst>
              <a:ext uri="{FF2B5EF4-FFF2-40B4-BE49-F238E27FC236}">
                <a16:creationId xmlns:a16="http://schemas.microsoft.com/office/drawing/2014/main" id="{6AA1F2C2-427C-14B4-117C-685784AA2A0C}"/>
              </a:ext>
            </a:extLst>
          </p:cNvPr>
          <p:cNvSpPr>
            <a:spLocks noGrp="1"/>
          </p:cNvSpPr>
          <p:nvPr>
            <p:ph type="subTitle" idx="4294967295"/>
          </p:nvPr>
        </p:nvSpPr>
        <p:spPr>
          <a:xfrm>
            <a:off x="7295591" y="4104207"/>
            <a:ext cx="3169920" cy="465657"/>
          </a:xfrm>
        </p:spPr>
        <p:txBody>
          <a:bodyPr>
            <a:normAutofit lnSpcReduction="10000"/>
          </a:bodyPr>
          <a:lstStyle/>
          <a:p>
            <a:pPr marL="0" indent="0">
              <a:buNone/>
            </a:pPr>
            <a:r>
              <a:rPr lang="fr-FR" b="1">
                <a:solidFill>
                  <a:srgbClr val="656297"/>
                </a:solidFill>
              </a:rPr>
              <a:t>12 juin 2026</a:t>
            </a:r>
            <a:endParaRPr lang="fr-FR">
              <a:solidFill>
                <a:srgbClr val="656297"/>
              </a:solidFill>
              <a:ea typeface="Verdana"/>
            </a:endParaRPr>
          </a:p>
        </p:txBody>
      </p:sp>
      <p:sp>
        <p:nvSpPr>
          <p:cNvPr id="7" name="Rectangle 6">
            <a:extLst>
              <a:ext uri="{FF2B5EF4-FFF2-40B4-BE49-F238E27FC236}">
                <a16:creationId xmlns:a16="http://schemas.microsoft.com/office/drawing/2014/main" id="{C1634E3C-1CDC-40AF-A946-9F970639FB81}"/>
              </a:ext>
            </a:extLst>
          </p:cNvPr>
          <p:cNvSpPr/>
          <p:nvPr/>
        </p:nvSpPr>
        <p:spPr>
          <a:xfrm>
            <a:off x="8672640" y="3823922"/>
            <a:ext cx="415823" cy="52753"/>
          </a:xfrm>
          <a:prstGeom prst="rect">
            <a:avLst/>
          </a:prstGeom>
          <a:solidFill>
            <a:srgbClr val="656297"/>
          </a:solidFill>
          <a:ln>
            <a:solidFill>
              <a:srgbClr val="6562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53BA7B3-F946-09E7-2795-6B21C7F4FF10}"/>
              </a:ext>
            </a:extLst>
          </p:cNvPr>
          <p:cNvSpPr/>
          <p:nvPr/>
        </p:nvSpPr>
        <p:spPr>
          <a:xfrm>
            <a:off x="11552089" y="5219157"/>
            <a:ext cx="432000" cy="432000"/>
          </a:xfrm>
          <a:prstGeom prst="rect">
            <a:avLst/>
          </a:prstGeom>
          <a:solidFill>
            <a:srgbClr val="BBB7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Graphique 22">
            <a:extLst>
              <a:ext uri="{FF2B5EF4-FFF2-40B4-BE49-F238E27FC236}">
                <a16:creationId xmlns:a16="http://schemas.microsoft.com/office/drawing/2014/main" id="{D9672CB0-A31C-3804-F12F-415D842A1F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65156" y="5763374"/>
            <a:ext cx="1100287" cy="925056"/>
          </a:xfrm>
          <a:prstGeom prst="rect">
            <a:avLst/>
          </a:prstGeom>
        </p:spPr>
      </p:pic>
      <p:pic>
        <p:nvPicPr>
          <p:cNvPr id="25" name="Graphique 24">
            <a:extLst>
              <a:ext uri="{FF2B5EF4-FFF2-40B4-BE49-F238E27FC236}">
                <a16:creationId xmlns:a16="http://schemas.microsoft.com/office/drawing/2014/main" id="{E5D16845-6076-FEE3-AD97-B10261DB2B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54123" y="5801235"/>
            <a:ext cx="1022848" cy="920563"/>
          </a:xfrm>
          <a:prstGeom prst="rect">
            <a:avLst/>
          </a:prstGeom>
        </p:spPr>
      </p:pic>
      <p:pic>
        <p:nvPicPr>
          <p:cNvPr id="27" name="Graphique 26">
            <a:extLst>
              <a:ext uri="{FF2B5EF4-FFF2-40B4-BE49-F238E27FC236}">
                <a16:creationId xmlns:a16="http://schemas.microsoft.com/office/drawing/2014/main" id="{5F5FDB73-1495-DD36-034F-18CF77A50D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153628" y="5801235"/>
            <a:ext cx="830461" cy="849335"/>
          </a:xfrm>
          <a:prstGeom prst="rect">
            <a:avLst/>
          </a:prstGeom>
        </p:spPr>
      </p:pic>
      <p:sp>
        <p:nvSpPr>
          <p:cNvPr id="34" name="Rectangle 33">
            <a:extLst>
              <a:ext uri="{FF2B5EF4-FFF2-40B4-BE49-F238E27FC236}">
                <a16:creationId xmlns:a16="http://schemas.microsoft.com/office/drawing/2014/main" id="{99D284DE-A520-58E8-F2E3-76A1780CFF91}"/>
              </a:ext>
            </a:extLst>
          </p:cNvPr>
          <p:cNvSpPr/>
          <p:nvPr/>
        </p:nvSpPr>
        <p:spPr>
          <a:xfrm>
            <a:off x="11776177" y="326480"/>
            <a:ext cx="415824" cy="4892677"/>
          </a:xfrm>
          <a:prstGeom prst="rect">
            <a:avLst/>
          </a:prstGeom>
          <a:solidFill>
            <a:srgbClr val="656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10D4BA34-93A8-AED3-D8A2-2D3C4EF30341}"/>
              </a:ext>
            </a:extLst>
          </p:cNvPr>
          <p:cNvSpPr txBox="1"/>
          <p:nvPr/>
        </p:nvSpPr>
        <p:spPr>
          <a:xfrm rot="16200000">
            <a:off x="10774869" y="3652587"/>
            <a:ext cx="2601181" cy="174407"/>
          </a:xfrm>
          <a:prstGeom prst="rect">
            <a:avLst/>
          </a:prstGeom>
          <a:noFill/>
        </p:spPr>
        <p:txBody>
          <a:bodyPr wrap="square">
            <a:spAutoFit/>
          </a:bodyPr>
          <a:lstStyle/>
          <a:p>
            <a:pPr marR="0" algn="l" rtl="0"/>
            <a:r>
              <a:rPr lang="fr-FR" sz="800" b="0" i="0" u="none" strike="noStrike" baseline="30000">
                <a:solidFill>
                  <a:schemeClr val="bg1"/>
                </a:solidFill>
                <a:latin typeface="Barlow" panose="00000500000000000000" pitchFamily="2" charset="0"/>
              </a:rPr>
              <a:t>© Chambres d’agriculture de Normandie - Agrément N° IF01762 – Juin  2026</a:t>
            </a:r>
          </a:p>
        </p:txBody>
      </p:sp>
      <p:pic>
        <p:nvPicPr>
          <p:cNvPr id="13" name="Image 12">
            <a:extLst>
              <a:ext uri="{FF2B5EF4-FFF2-40B4-BE49-F238E27FC236}">
                <a16:creationId xmlns:a16="http://schemas.microsoft.com/office/drawing/2014/main" id="{ED179489-4D4D-2A4B-C0B1-E80BDEE217DE}"/>
              </a:ext>
            </a:extLst>
          </p:cNvPr>
          <p:cNvPicPr>
            <a:picLocks noChangeAspect="1"/>
          </p:cNvPicPr>
          <p:nvPr/>
        </p:nvPicPr>
        <p:blipFill>
          <a:blip r:embed="rId6"/>
          <a:stretch>
            <a:fillRect/>
          </a:stretch>
        </p:blipFill>
        <p:spPr>
          <a:xfrm>
            <a:off x="11849617" y="397593"/>
            <a:ext cx="277278" cy="277278"/>
          </a:xfrm>
          <a:prstGeom prst="rect">
            <a:avLst/>
          </a:prstGeom>
        </p:spPr>
      </p:pic>
      <p:sp>
        <p:nvSpPr>
          <p:cNvPr id="16" name="Rectangle 15">
            <a:extLst>
              <a:ext uri="{FF2B5EF4-FFF2-40B4-BE49-F238E27FC236}">
                <a16:creationId xmlns:a16="http://schemas.microsoft.com/office/drawing/2014/main" id="{E95A74B0-CAF6-B210-855C-B6B2BDBC2A0D}"/>
              </a:ext>
            </a:extLst>
          </p:cNvPr>
          <p:cNvSpPr/>
          <p:nvPr/>
        </p:nvSpPr>
        <p:spPr>
          <a:xfrm>
            <a:off x="11676732" y="128776"/>
            <a:ext cx="207912" cy="197704"/>
          </a:xfrm>
          <a:prstGeom prst="rect">
            <a:avLst/>
          </a:prstGeom>
          <a:solidFill>
            <a:srgbClr val="BBB7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817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2F5E-E2B3-BC1B-25BF-3621D6FAB232}"/>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C606ABA1-64D3-E49A-BFD1-B0C8B395DB3E}"/>
              </a:ext>
            </a:extLst>
          </p:cNvPr>
          <p:cNvSpPr>
            <a:spLocks noGrp="1"/>
          </p:cNvSpPr>
          <p:nvPr>
            <p:ph type="title"/>
          </p:nvPr>
        </p:nvSpPr>
        <p:spPr/>
        <p:txBody>
          <a:bodyPr/>
          <a:lstStyle/>
          <a:p>
            <a:r>
              <a:rPr lang="fr-FR"/>
              <a:t>Filières dont le développement est à poursuivre</a:t>
            </a:r>
          </a:p>
        </p:txBody>
      </p:sp>
      <p:sp>
        <p:nvSpPr>
          <p:cNvPr id="8" name="Sous-titre 2">
            <a:extLst>
              <a:ext uri="{FF2B5EF4-FFF2-40B4-BE49-F238E27FC236}">
                <a16:creationId xmlns:a16="http://schemas.microsoft.com/office/drawing/2014/main" id="{CF0820EC-E662-300D-B91D-51C482E03F20}"/>
              </a:ext>
            </a:extLst>
          </p:cNvPr>
          <p:cNvSpPr txBox="1">
            <a:spLocks/>
          </p:cNvSpPr>
          <p:nvPr/>
        </p:nvSpPr>
        <p:spPr>
          <a:xfrm>
            <a:off x="1832630" y="1284337"/>
            <a:ext cx="10264120" cy="517089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a:solidFill>
                  <a:srgbClr val="656297"/>
                </a:solidFill>
                <a:latin typeface="+mj-lt"/>
                <a:ea typeface="Verdana" panose="020B0604030504040204" pitchFamily="34" charset="0"/>
              </a:rPr>
              <a:t>Lait</a:t>
            </a:r>
            <a:endParaRPr lang="fr-FR" sz="2600" b="1">
              <a:solidFill>
                <a:srgbClr val="00B0F0"/>
              </a:solidFill>
              <a:latin typeface="+mj-lt"/>
              <a:ea typeface="Verdana" panose="020B0604030504040204" pitchFamily="34" charset="0"/>
              <a:cs typeface="Arial"/>
            </a:endParaRPr>
          </a:p>
          <a:p>
            <a:pPr>
              <a:lnSpc>
                <a:spcPct val="70000"/>
              </a:lnSpc>
              <a:buFont typeface="Wingdings" panose="05000000000000000000" pitchFamily="2" charset="2"/>
              <a:buChar char="§"/>
            </a:pPr>
            <a:r>
              <a:rPr lang="fr-FR" sz="1600">
                <a:cs typeface="Arial"/>
              </a:rPr>
              <a:t>Robotisation/automatisation en élevage et sur les outils de transformation</a:t>
            </a:r>
          </a:p>
          <a:p>
            <a:pPr>
              <a:lnSpc>
                <a:spcPct val="70000"/>
              </a:lnSpc>
              <a:buFont typeface="Wingdings" panose="05000000000000000000" pitchFamily="2" charset="2"/>
              <a:buChar char="§"/>
            </a:pPr>
            <a:r>
              <a:rPr lang="fr-FR" sz="1600">
                <a:cs typeface="Arial"/>
              </a:rPr>
              <a:t>Travailler sur la réduction du déficit de matière grasse et viser une meilleure valorisation de la matière protéique</a:t>
            </a:r>
            <a:endParaRPr lang="en-US" sz="1600">
              <a:cs typeface="Arial"/>
            </a:endParaRPr>
          </a:p>
          <a:p>
            <a:pPr>
              <a:lnSpc>
                <a:spcPct val="70000"/>
              </a:lnSpc>
              <a:buFont typeface="Wingdings" panose="05000000000000000000" pitchFamily="2" charset="2"/>
              <a:buChar char="§"/>
            </a:pPr>
            <a:r>
              <a:rPr lang="fr-FR" sz="1600">
                <a:cs typeface="Arial"/>
              </a:rPr>
              <a:t>Investissements dans la production d'ultra-frais pour valoriser les protéines de lait (</a:t>
            </a:r>
            <a:r>
              <a:rPr lang="fr-FR" sz="1600" err="1">
                <a:cs typeface="Arial"/>
              </a:rPr>
              <a:t>Skyr</a:t>
            </a:r>
            <a:r>
              <a:rPr lang="fr-FR" sz="1600">
                <a:cs typeface="Arial"/>
              </a:rPr>
              <a:t>)</a:t>
            </a:r>
            <a:endParaRPr lang="fr-FR" sz="1600">
              <a:ea typeface="Verdana"/>
              <a:cs typeface="Arial"/>
            </a:endParaRPr>
          </a:p>
          <a:p>
            <a:pPr marL="0" indent="0">
              <a:lnSpc>
                <a:spcPct val="70000"/>
              </a:lnSpc>
              <a:buNone/>
            </a:pPr>
            <a:endParaRPr lang="fr-FR" sz="1000" b="1">
              <a:ea typeface="Verdana" panose="020B0604030504040204" pitchFamily="34" charset="0"/>
            </a:endParaRPr>
          </a:p>
          <a:p>
            <a:pPr marL="0" indent="0">
              <a:buNone/>
            </a:pPr>
            <a:r>
              <a:rPr lang="fr-FR" sz="2600" b="1">
                <a:solidFill>
                  <a:srgbClr val="656297"/>
                </a:solidFill>
                <a:ea typeface="Verdana" panose="020B0604030504040204" pitchFamily="34" charset="0"/>
              </a:rPr>
              <a:t>Légumes et pommes de terre</a:t>
            </a:r>
            <a:endParaRPr lang="fr-FR" sz="2600" b="1">
              <a:solidFill>
                <a:srgbClr val="00B0F0"/>
              </a:solidFill>
              <a:ea typeface="Verdana" panose="020B0604030504040204" pitchFamily="34" charset="0"/>
              <a:cs typeface="Arial"/>
            </a:endParaRPr>
          </a:p>
          <a:p>
            <a:pPr>
              <a:lnSpc>
                <a:spcPct val="70000"/>
              </a:lnSpc>
              <a:buFont typeface="Wingdings" panose="05000000000000000000" pitchFamily="2" charset="2"/>
              <a:buChar char="§"/>
            </a:pPr>
            <a:r>
              <a:rPr lang="fr-FR" sz="1600">
                <a:cs typeface="Arial"/>
              </a:rPr>
              <a:t>Transformation : développement d’usines et de nouveaux produits pour créer de la valeur et structurer les débouchés</a:t>
            </a:r>
          </a:p>
          <a:p>
            <a:pPr>
              <a:lnSpc>
                <a:spcPct val="70000"/>
              </a:lnSpc>
              <a:buFont typeface="Wingdings" panose="05000000000000000000" pitchFamily="2" charset="2"/>
              <a:buChar char="§"/>
            </a:pPr>
            <a:r>
              <a:rPr lang="fr-FR" sz="1800">
                <a:ea typeface="Verdana"/>
                <a:cs typeface="Arial"/>
              </a:rPr>
              <a:t>Amélioration des capacités de stockage</a:t>
            </a:r>
            <a:endParaRPr lang="fr-FR" sz="1600">
              <a:cs typeface="Arial"/>
            </a:endParaRPr>
          </a:p>
          <a:p>
            <a:pPr>
              <a:lnSpc>
                <a:spcPct val="70000"/>
              </a:lnSpc>
              <a:buFont typeface="Wingdings" panose="05000000000000000000" pitchFamily="2" charset="2"/>
              <a:buChar char="§"/>
            </a:pPr>
            <a:r>
              <a:rPr lang="fr-FR" sz="1600">
                <a:cs typeface="Arial"/>
              </a:rPr>
              <a:t>Contractualisation et organisation de l’offre pour la pomme de terre</a:t>
            </a:r>
          </a:p>
          <a:p>
            <a:pPr>
              <a:lnSpc>
                <a:spcPct val="70000"/>
              </a:lnSpc>
              <a:buFont typeface="Wingdings" panose="05000000000000000000" pitchFamily="2" charset="2"/>
              <a:buChar char="§"/>
            </a:pPr>
            <a:r>
              <a:rPr lang="fr-FR" sz="1600">
                <a:cs typeface="Arial"/>
              </a:rPr>
              <a:t>Innovation : irrigation, variétés, biocontrôle, économies d'énergie</a:t>
            </a:r>
          </a:p>
          <a:p>
            <a:pPr>
              <a:lnSpc>
                <a:spcPct val="70000"/>
              </a:lnSpc>
              <a:buFont typeface="Wingdings" panose="05000000000000000000" pitchFamily="2" charset="2"/>
              <a:buChar char="§"/>
            </a:pPr>
            <a:endParaRPr lang="fr-FR" sz="1600">
              <a:ea typeface="Verdana"/>
              <a:cs typeface="Arial"/>
            </a:endParaRPr>
          </a:p>
          <a:p>
            <a:pPr marL="0" indent="0">
              <a:buNone/>
            </a:pPr>
            <a:endParaRPr lang="fr-FR" sz="1100" b="1">
              <a:solidFill>
                <a:srgbClr val="656297"/>
              </a:solidFill>
              <a:ea typeface="Verdana" panose="020B0604030504040204" pitchFamily="34" charset="0"/>
            </a:endParaRPr>
          </a:p>
          <a:p>
            <a:pPr marL="0" indent="0">
              <a:buNone/>
            </a:pPr>
            <a:r>
              <a:rPr lang="fr-FR" sz="2600" b="1">
                <a:solidFill>
                  <a:srgbClr val="656297"/>
                </a:solidFill>
                <a:ea typeface="Verdana" panose="020B0604030504040204" pitchFamily="34" charset="0"/>
              </a:rPr>
              <a:t>Porc</a:t>
            </a:r>
          </a:p>
          <a:p>
            <a:pPr>
              <a:buFont typeface="Wingdings" panose="05000000000000000000" pitchFamily="2" charset="2"/>
              <a:buChar char="§"/>
            </a:pPr>
            <a:r>
              <a:rPr lang="fr-FR" sz="1600">
                <a:cs typeface="Arial"/>
              </a:rPr>
              <a:t>Modernisation des élevages, notamment en lien avec l’installation d’un jeune</a:t>
            </a:r>
          </a:p>
          <a:p>
            <a:pPr marL="0" indent="0">
              <a:buNone/>
            </a:pPr>
            <a:endParaRPr lang="fr-FR" sz="1100" b="1">
              <a:solidFill>
                <a:srgbClr val="656297"/>
              </a:solidFill>
              <a:cs typeface="Arial"/>
            </a:endParaRPr>
          </a:p>
          <a:p>
            <a:pPr marL="0" indent="0">
              <a:buNone/>
            </a:pPr>
            <a:r>
              <a:rPr lang="fr-FR" sz="2500" b="1">
                <a:solidFill>
                  <a:srgbClr val="656297"/>
                </a:solidFill>
                <a:ea typeface="Verdana"/>
              </a:rPr>
              <a:t>Lin</a:t>
            </a:r>
            <a:r>
              <a:rPr lang="fr-FR" sz="1100" b="1">
                <a:solidFill>
                  <a:srgbClr val="656297"/>
                </a:solidFill>
                <a:ea typeface="Verdana"/>
              </a:rPr>
              <a:t> </a:t>
            </a:r>
          </a:p>
          <a:p>
            <a:pPr>
              <a:buFont typeface="Wingdings" panose="05000000000000000000" pitchFamily="2" charset="2"/>
              <a:buChar char="§"/>
            </a:pPr>
            <a:r>
              <a:rPr lang="fr-FR" sz="1600">
                <a:cs typeface="Arial"/>
              </a:rPr>
              <a:t>Construction de nouvelles lignes de teillage</a:t>
            </a:r>
          </a:p>
          <a:p>
            <a:pPr marL="0" indent="0">
              <a:buNone/>
            </a:pPr>
            <a:endParaRPr lang="fr-FR" sz="1100" b="1">
              <a:solidFill>
                <a:srgbClr val="656297"/>
              </a:solidFill>
              <a:cs typeface="Arial"/>
            </a:endParaRPr>
          </a:p>
          <a:p>
            <a:pPr marL="0" indent="0">
              <a:buNone/>
            </a:pPr>
            <a:r>
              <a:rPr lang="fr-FR" sz="2600" b="1">
                <a:solidFill>
                  <a:srgbClr val="656297"/>
                </a:solidFill>
                <a:cs typeface="Arial"/>
              </a:rPr>
              <a:t>Mytiliculture</a:t>
            </a:r>
          </a:p>
          <a:p>
            <a:pPr marL="0" indent="0">
              <a:lnSpc>
                <a:spcPct val="120000"/>
              </a:lnSpc>
              <a:buNone/>
            </a:pPr>
            <a:r>
              <a:rPr lang="fr-FR" sz="1600" b="1">
                <a:cs typeface="Arial"/>
              </a:rPr>
              <a:t>Étape 1 : </a:t>
            </a:r>
            <a:r>
              <a:rPr lang="fr-FR" sz="1600">
                <a:cs typeface="Arial"/>
              </a:rPr>
              <a:t>Enrayer la dynamique de baisse de production  : Intensifier de la lutte contre les prédateurs, faciliter les restructurations, </a:t>
            </a:r>
            <a:br>
              <a:rPr lang="fr-FR" sz="1600">
                <a:cs typeface="Arial"/>
              </a:rPr>
            </a:br>
            <a:r>
              <a:rPr lang="fr-FR" sz="1600">
                <a:cs typeface="Arial"/>
              </a:rPr>
              <a:t>garantir la qualité sanitaire des bassins de production.	</a:t>
            </a:r>
          </a:p>
          <a:p>
            <a:pPr marL="0" indent="0">
              <a:lnSpc>
                <a:spcPct val="120000"/>
              </a:lnSpc>
              <a:buNone/>
            </a:pPr>
            <a:r>
              <a:rPr lang="fr-FR" sz="1600" b="1">
                <a:cs typeface="Arial"/>
              </a:rPr>
              <a:t>Étape 2 : </a:t>
            </a:r>
            <a:r>
              <a:rPr lang="fr-FR" sz="1600">
                <a:cs typeface="Arial"/>
              </a:rPr>
              <a:t>Développer de nouveaux élevages et/ou nouvelles techniques : Identifier et tester le foncier </a:t>
            </a:r>
            <a:br>
              <a:rPr lang="fr-FR" sz="1600">
                <a:cs typeface="Arial"/>
              </a:rPr>
            </a:br>
            <a:r>
              <a:rPr lang="fr-FR" sz="1600">
                <a:cs typeface="Arial"/>
              </a:rPr>
              <a:t>potentiel (estran ou off-shore), garantir les disponibilités et compétences humaines.</a:t>
            </a:r>
          </a:p>
          <a:p>
            <a:pPr marL="0" indent="0">
              <a:buNone/>
            </a:pPr>
            <a:endParaRPr lang="fr-FR" sz="2000" b="1">
              <a:solidFill>
                <a:srgbClr val="656297"/>
              </a:solidFill>
              <a:cs typeface="Arial"/>
            </a:endParaRPr>
          </a:p>
        </p:txBody>
      </p:sp>
      <p:grpSp>
        <p:nvGrpSpPr>
          <p:cNvPr id="17" name="Groupe 16">
            <a:extLst>
              <a:ext uri="{FF2B5EF4-FFF2-40B4-BE49-F238E27FC236}">
                <a16:creationId xmlns:a16="http://schemas.microsoft.com/office/drawing/2014/main" id="{8407088A-67FD-0AD5-E706-296BAC85D441}"/>
              </a:ext>
            </a:extLst>
          </p:cNvPr>
          <p:cNvGrpSpPr/>
          <p:nvPr/>
        </p:nvGrpSpPr>
        <p:grpSpPr>
          <a:xfrm>
            <a:off x="1036569" y="3393834"/>
            <a:ext cx="689684" cy="689684"/>
            <a:chOff x="5759405" y="1760177"/>
            <a:chExt cx="730800" cy="730800"/>
          </a:xfrm>
        </p:grpSpPr>
        <p:sp>
          <p:nvSpPr>
            <p:cNvPr id="18" name="Ellipse 17">
              <a:extLst>
                <a:ext uri="{FF2B5EF4-FFF2-40B4-BE49-F238E27FC236}">
                  <a16:creationId xmlns:a16="http://schemas.microsoft.com/office/drawing/2014/main" id="{FA550064-8E0B-DC01-8864-24009F8F87D0}"/>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9" name="Graphique 18">
              <a:extLst>
                <a:ext uri="{FF2B5EF4-FFF2-40B4-BE49-F238E27FC236}">
                  <a16:creationId xmlns:a16="http://schemas.microsoft.com/office/drawing/2014/main" id="{1820174C-CE9C-9333-B66D-6963B30040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13622" y="1935979"/>
              <a:ext cx="601699" cy="359551"/>
            </a:xfrm>
            <a:prstGeom prst="rect">
              <a:avLst/>
            </a:prstGeom>
          </p:spPr>
        </p:pic>
      </p:grpSp>
      <p:grpSp>
        <p:nvGrpSpPr>
          <p:cNvPr id="20" name="Groupe 19">
            <a:extLst>
              <a:ext uri="{FF2B5EF4-FFF2-40B4-BE49-F238E27FC236}">
                <a16:creationId xmlns:a16="http://schemas.microsoft.com/office/drawing/2014/main" id="{2C5BBA16-8B68-737F-867B-8530B189F47C}"/>
              </a:ext>
            </a:extLst>
          </p:cNvPr>
          <p:cNvGrpSpPr/>
          <p:nvPr/>
        </p:nvGrpSpPr>
        <p:grpSpPr>
          <a:xfrm>
            <a:off x="1036569" y="1185155"/>
            <a:ext cx="689684" cy="689684"/>
            <a:chOff x="5759405" y="3441865"/>
            <a:chExt cx="730800" cy="730800"/>
          </a:xfrm>
        </p:grpSpPr>
        <p:sp>
          <p:nvSpPr>
            <p:cNvPr id="21" name="Ellipse 20">
              <a:extLst>
                <a:ext uri="{FF2B5EF4-FFF2-40B4-BE49-F238E27FC236}">
                  <a16:creationId xmlns:a16="http://schemas.microsoft.com/office/drawing/2014/main" id="{A7ECD3C9-7E68-23C1-DA0B-358850C77351}"/>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2" name="Graphique 21">
              <a:extLst>
                <a:ext uri="{FF2B5EF4-FFF2-40B4-BE49-F238E27FC236}">
                  <a16:creationId xmlns:a16="http://schemas.microsoft.com/office/drawing/2014/main" id="{669687FB-FCA2-F455-BCF9-7C57DF2F8D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57913" y="3560923"/>
              <a:ext cx="334553" cy="461684"/>
            </a:xfrm>
            <a:prstGeom prst="rect">
              <a:avLst/>
            </a:prstGeom>
          </p:spPr>
        </p:pic>
      </p:grpSp>
      <p:grpSp>
        <p:nvGrpSpPr>
          <p:cNvPr id="23" name="Groupe 22">
            <a:extLst>
              <a:ext uri="{FF2B5EF4-FFF2-40B4-BE49-F238E27FC236}">
                <a16:creationId xmlns:a16="http://schemas.microsoft.com/office/drawing/2014/main" id="{AB1F1EC8-78FA-35B7-5B8D-29672B98529E}"/>
              </a:ext>
            </a:extLst>
          </p:cNvPr>
          <p:cNvGrpSpPr/>
          <p:nvPr/>
        </p:nvGrpSpPr>
        <p:grpSpPr>
          <a:xfrm>
            <a:off x="1036569" y="2297580"/>
            <a:ext cx="689684" cy="689684"/>
            <a:chOff x="5759405" y="5238307"/>
            <a:chExt cx="730800" cy="730800"/>
          </a:xfrm>
        </p:grpSpPr>
        <p:sp>
          <p:nvSpPr>
            <p:cNvPr id="24" name="Ellipse 23">
              <a:extLst>
                <a:ext uri="{FF2B5EF4-FFF2-40B4-BE49-F238E27FC236}">
                  <a16:creationId xmlns:a16="http://schemas.microsoft.com/office/drawing/2014/main" id="{CBE71B69-454D-6F2C-2A12-A6091B4B3B3A}"/>
                </a:ext>
              </a:extLst>
            </p:cNvPr>
            <p:cNvSpPr/>
            <p:nvPr/>
          </p:nvSpPr>
          <p:spPr>
            <a:xfrm>
              <a:off x="5759405" y="523830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6ACB5DC6-066D-930F-097C-F783E9C0F16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28511" y="5391582"/>
              <a:ext cx="392588" cy="392588"/>
            </a:xfrm>
            <a:prstGeom prst="rect">
              <a:avLst/>
            </a:prstGeom>
          </p:spPr>
        </p:pic>
      </p:grpSp>
      <p:grpSp>
        <p:nvGrpSpPr>
          <p:cNvPr id="6" name="Groupe 5">
            <a:extLst>
              <a:ext uri="{FF2B5EF4-FFF2-40B4-BE49-F238E27FC236}">
                <a16:creationId xmlns:a16="http://schemas.microsoft.com/office/drawing/2014/main" id="{3CEA09E0-A4D2-6BA2-0359-3A3A3736C59B}"/>
              </a:ext>
            </a:extLst>
          </p:cNvPr>
          <p:cNvGrpSpPr/>
          <p:nvPr/>
        </p:nvGrpSpPr>
        <p:grpSpPr>
          <a:xfrm>
            <a:off x="1036569" y="5078411"/>
            <a:ext cx="689684" cy="689684"/>
            <a:chOff x="1808234" y="5248246"/>
            <a:chExt cx="730800" cy="730800"/>
          </a:xfrm>
        </p:grpSpPr>
        <p:sp>
          <p:nvSpPr>
            <p:cNvPr id="9" name="Ellipse 8">
              <a:extLst>
                <a:ext uri="{FF2B5EF4-FFF2-40B4-BE49-F238E27FC236}">
                  <a16:creationId xmlns:a16="http://schemas.microsoft.com/office/drawing/2014/main" id="{C8317379-DA47-1B3A-2018-EB8CFC24080D}"/>
                </a:ext>
              </a:extLst>
            </p:cNvPr>
            <p:cNvSpPr/>
            <p:nvPr/>
          </p:nvSpPr>
          <p:spPr>
            <a:xfrm>
              <a:off x="1808234" y="5248246"/>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1" name="Graphique 10">
              <a:extLst>
                <a:ext uri="{FF2B5EF4-FFF2-40B4-BE49-F238E27FC236}">
                  <a16:creationId xmlns:a16="http://schemas.microsoft.com/office/drawing/2014/main" id="{447846C0-478E-B810-ADBA-18DA06C2BA0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24047" y="5426350"/>
              <a:ext cx="482356" cy="365970"/>
            </a:xfrm>
            <a:prstGeom prst="rect">
              <a:avLst/>
            </a:prstGeom>
          </p:spPr>
        </p:pic>
      </p:grpSp>
      <p:grpSp>
        <p:nvGrpSpPr>
          <p:cNvPr id="12" name="Groupe 11">
            <a:extLst>
              <a:ext uri="{FF2B5EF4-FFF2-40B4-BE49-F238E27FC236}">
                <a16:creationId xmlns:a16="http://schemas.microsoft.com/office/drawing/2014/main" id="{E32922F7-93FD-2341-41EC-0B627B0E348A}"/>
              </a:ext>
            </a:extLst>
          </p:cNvPr>
          <p:cNvGrpSpPr/>
          <p:nvPr/>
        </p:nvGrpSpPr>
        <p:grpSpPr>
          <a:xfrm>
            <a:off x="1036569" y="4231986"/>
            <a:ext cx="689684" cy="689684"/>
            <a:chOff x="1019733" y="4978988"/>
            <a:chExt cx="689684" cy="689684"/>
          </a:xfrm>
        </p:grpSpPr>
        <p:sp>
          <p:nvSpPr>
            <p:cNvPr id="2" name="Ellipse 1">
              <a:extLst>
                <a:ext uri="{FF2B5EF4-FFF2-40B4-BE49-F238E27FC236}">
                  <a16:creationId xmlns:a16="http://schemas.microsoft.com/office/drawing/2014/main" id="{06C19C8C-5241-1507-F615-8AEEE4938CD9}"/>
                </a:ext>
              </a:extLst>
            </p:cNvPr>
            <p:cNvSpPr/>
            <p:nvPr/>
          </p:nvSpPr>
          <p:spPr>
            <a:xfrm>
              <a:off x="1019733" y="4978988"/>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028" name="Picture 4">
              <a:extLst>
                <a:ext uri="{FF2B5EF4-FFF2-40B4-BE49-F238E27FC236}">
                  <a16:creationId xmlns:a16="http://schemas.microsoft.com/office/drawing/2014/main" id="{BAE7FEEF-4ED0-6829-6AC2-BACE37A21E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637" y="5081653"/>
              <a:ext cx="546004" cy="5460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612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EF23F-3731-B675-7DFC-D1A7A3BABE02}"/>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A76B20C0-754E-B5B7-9FE9-B06DE0A03720}"/>
              </a:ext>
            </a:extLst>
          </p:cNvPr>
          <p:cNvSpPr>
            <a:spLocks noGrp="1"/>
          </p:cNvSpPr>
          <p:nvPr>
            <p:ph type="title"/>
          </p:nvPr>
        </p:nvSpPr>
        <p:spPr/>
        <p:txBody>
          <a:bodyPr/>
          <a:lstStyle/>
          <a:p>
            <a:r>
              <a:rPr lang="fr-FR"/>
              <a:t>Filières à consolider</a:t>
            </a:r>
          </a:p>
        </p:txBody>
      </p:sp>
      <p:sp>
        <p:nvSpPr>
          <p:cNvPr id="8" name="Sous-titre 2">
            <a:extLst>
              <a:ext uri="{FF2B5EF4-FFF2-40B4-BE49-F238E27FC236}">
                <a16:creationId xmlns:a16="http://schemas.microsoft.com/office/drawing/2014/main" id="{53682DCF-9137-7FF2-B5B4-8A6762B4EC93}"/>
              </a:ext>
            </a:extLst>
          </p:cNvPr>
          <p:cNvSpPr txBox="1">
            <a:spLocks/>
          </p:cNvSpPr>
          <p:nvPr/>
        </p:nvSpPr>
        <p:spPr>
          <a:xfrm>
            <a:off x="1710381" y="1706735"/>
            <a:ext cx="9677401" cy="6076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a:solidFill>
                  <a:srgbClr val="656297"/>
                </a:solidFill>
                <a:latin typeface="+mj-lt"/>
                <a:ea typeface="Verdana" panose="020B0604030504040204" pitchFamily="34" charset="0"/>
              </a:rPr>
              <a:t>Grandes cultures</a:t>
            </a:r>
            <a:endParaRPr lang="fr-FR" sz="2600" b="1">
              <a:solidFill>
                <a:srgbClr val="00B0F0"/>
              </a:solidFill>
              <a:latin typeface="+mj-lt"/>
              <a:ea typeface="Verdana" panose="020B0604030504040204" pitchFamily="34" charset="0"/>
              <a:cs typeface="Arial"/>
            </a:endParaRPr>
          </a:p>
          <a:p>
            <a:pPr lvl="1">
              <a:lnSpc>
                <a:spcPct val="100000"/>
              </a:lnSpc>
              <a:spcBef>
                <a:spcPts val="0"/>
              </a:spcBef>
              <a:buFont typeface="Wingdings" panose="05000000000000000000" pitchFamily="2" charset="2"/>
              <a:buChar char="§"/>
            </a:pPr>
            <a:r>
              <a:rPr lang="fr-FR" sz="1200">
                <a:ea typeface="Verdana"/>
              </a:rPr>
              <a:t>Moderniser les capacités de stockage des céréales et oléoprotéagineux (Zéro Insecticide notamment)</a:t>
            </a:r>
          </a:p>
          <a:p>
            <a:pPr lvl="1">
              <a:lnSpc>
                <a:spcPct val="100000"/>
              </a:lnSpc>
              <a:spcBef>
                <a:spcPts val="0"/>
              </a:spcBef>
              <a:buFont typeface="Wingdings" panose="05000000000000000000" pitchFamily="2" charset="2"/>
              <a:buChar char="§"/>
            </a:pPr>
            <a:r>
              <a:rPr lang="fr-FR" sz="1200"/>
              <a:t>Restaurer la compétitivité / la résilience des exploitations céréalières :</a:t>
            </a:r>
            <a:endParaRPr lang="fr-FR" sz="1200">
              <a:ea typeface="Verdana"/>
            </a:endParaRPr>
          </a:p>
          <a:p>
            <a:pPr lvl="2">
              <a:lnSpc>
                <a:spcPct val="100000"/>
              </a:lnSpc>
              <a:spcBef>
                <a:spcPts val="0"/>
              </a:spcBef>
            </a:pPr>
            <a:r>
              <a:rPr lang="fr-FR" sz="1200"/>
              <a:t>des systèmes de production plus autonomes </a:t>
            </a:r>
          </a:p>
          <a:p>
            <a:pPr lvl="2">
              <a:lnSpc>
                <a:spcPct val="100000"/>
              </a:lnSpc>
              <a:spcBef>
                <a:spcPts val="0"/>
              </a:spcBef>
            </a:pPr>
            <a:r>
              <a:rPr lang="fr-FR" sz="1200"/>
              <a:t>Partenariats locaux entre éleveurs et céréaliculteurs </a:t>
            </a:r>
            <a:endParaRPr lang="fr-FR" sz="1200">
              <a:ea typeface="Verdana"/>
            </a:endParaRPr>
          </a:p>
          <a:p>
            <a:pPr lvl="2">
              <a:lnSpc>
                <a:spcPct val="100000"/>
              </a:lnSpc>
              <a:spcBef>
                <a:spcPts val="0"/>
              </a:spcBef>
            </a:pPr>
            <a:r>
              <a:rPr lang="fr-FR" sz="1200"/>
              <a:t>Diversification des revenus (élevage et énergie)</a:t>
            </a:r>
            <a:endParaRPr lang="fr-FR" sz="1200">
              <a:ea typeface="Verdana"/>
            </a:endParaRPr>
          </a:p>
          <a:p>
            <a:pPr lvl="2">
              <a:lnSpc>
                <a:spcPct val="100000"/>
              </a:lnSpc>
              <a:spcBef>
                <a:spcPts val="0"/>
              </a:spcBef>
            </a:pPr>
            <a:r>
              <a:rPr lang="fr-FR" sz="1200"/>
              <a:t>Accès à l’eau</a:t>
            </a:r>
          </a:p>
          <a:p>
            <a:pPr marL="914400" lvl="2" indent="0">
              <a:lnSpc>
                <a:spcPct val="100000"/>
              </a:lnSpc>
              <a:spcBef>
                <a:spcPts val="0"/>
              </a:spcBef>
              <a:buNone/>
            </a:pPr>
            <a:endParaRPr lang="fr-FR" sz="2400" b="1">
              <a:ea typeface="Verdana" panose="020B0604030504040204" pitchFamily="34" charset="0"/>
            </a:endParaRPr>
          </a:p>
          <a:p>
            <a:pPr marL="0" indent="0">
              <a:buNone/>
            </a:pPr>
            <a:r>
              <a:rPr lang="fr-FR" sz="2600" b="1">
                <a:solidFill>
                  <a:srgbClr val="656297"/>
                </a:solidFill>
                <a:ea typeface="Verdana" panose="020B0604030504040204" pitchFamily="34" charset="0"/>
              </a:rPr>
              <a:t>Pêche</a:t>
            </a:r>
            <a:endParaRPr lang="fr-FR" sz="2600" b="1">
              <a:solidFill>
                <a:srgbClr val="00B0F0"/>
              </a:solidFill>
              <a:ea typeface="Verdana" panose="020B0604030504040204" pitchFamily="34" charset="0"/>
              <a:cs typeface="Arial"/>
            </a:endParaRPr>
          </a:p>
          <a:p>
            <a:pPr lvl="1">
              <a:buFont typeface="Wingdings" panose="05000000000000000000" pitchFamily="2" charset="2"/>
              <a:buChar char="§"/>
            </a:pPr>
            <a:r>
              <a:rPr lang="fr-FR" sz="1200"/>
              <a:t>Développer une pêche côtière et artisanale sur les espèces sous-exploitées (araignée de mer, congre, sardine, sprat, hareng, coquillages de pêche à pied)</a:t>
            </a:r>
          </a:p>
          <a:p>
            <a:pPr lvl="1">
              <a:buFont typeface="Wingdings" panose="05000000000000000000" pitchFamily="2" charset="2"/>
              <a:buChar char="§"/>
            </a:pPr>
            <a:r>
              <a:rPr lang="fr-FR" sz="1200"/>
              <a:t>Renouveler et décarboner la flotte (souveraineté énergétique)</a:t>
            </a:r>
          </a:p>
          <a:p>
            <a:pPr lvl="1">
              <a:buFont typeface="Wingdings" panose="05000000000000000000" pitchFamily="2" charset="2"/>
              <a:buChar char="§"/>
            </a:pPr>
            <a:r>
              <a:rPr lang="fr-FR" sz="1200"/>
              <a:t>Garantir une eau de bonne qualité chimique et microbiologique</a:t>
            </a:r>
          </a:p>
          <a:p>
            <a:pPr lvl="1">
              <a:buFont typeface="Wingdings" panose="05000000000000000000" pitchFamily="2" charset="2"/>
              <a:buChar char="§"/>
            </a:pPr>
            <a:r>
              <a:rPr lang="fr-FR" sz="1200"/>
              <a:t>Sécuriser les droits de pêche pour les pêcheurs locaux (modèle artisanal)</a:t>
            </a:r>
          </a:p>
        </p:txBody>
      </p:sp>
      <p:grpSp>
        <p:nvGrpSpPr>
          <p:cNvPr id="26" name="Groupe 25">
            <a:extLst>
              <a:ext uri="{FF2B5EF4-FFF2-40B4-BE49-F238E27FC236}">
                <a16:creationId xmlns:a16="http://schemas.microsoft.com/office/drawing/2014/main" id="{CE1E3F2D-56DD-2FF0-4A07-51169F36F132}"/>
              </a:ext>
            </a:extLst>
          </p:cNvPr>
          <p:cNvGrpSpPr/>
          <p:nvPr/>
        </p:nvGrpSpPr>
        <p:grpSpPr>
          <a:xfrm>
            <a:off x="1036569" y="1566973"/>
            <a:ext cx="689684" cy="689684"/>
            <a:chOff x="9639893" y="1760177"/>
            <a:chExt cx="730800" cy="730800"/>
          </a:xfrm>
        </p:grpSpPr>
        <p:sp>
          <p:nvSpPr>
            <p:cNvPr id="27" name="Ellipse 26">
              <a:extLst>
                <a:ext uri="{FF2B5EF4-FFF2-40B4-BE49-F238E27FC236}">
                  <a16:creationId xmlns:a16="http://schemas.microsoft.com/office/drawing/2014/main" id="{5BDE1000-3379-0CD0-D2F9-D48F34F338FB}"/>
                </a:ext>
              </a:extLst>
            </p:cNvPr>
            <p:cNvSpPr/>
            <p:nvPr/>
          </p:nvSpPr>
          <p:spPr>
            <a:xfrm>
              <a:off x="9639893"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Graphique 27">
              <a:extLst>
                <a:ext uri="{FF2B5EF4-FFF2-40B4-BE49-F238E27FC236}">
                  <a16:creationId xmlns:a16="http://schemas.microsoft.com/office/drawing/2014/main" id="{B6A7B0F4-E325-8F90-1433-E663D886A7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61703" y="1908271"/>
              <a:ext cx="492730" cy="390344"/>
            </a:xfrm>
            <a:prstGeom prst="rect">
              <a:avLst/>
            </a:prstGeom>
          </p:spPr>
        </p:pic>
      </p:grpSp>
      <p:grpSp>
        <p:nvGrpSpPr>
          <p:cNvPr id="2" name="Groupe 1">
            <a:extLst>
              <a:ext uri="{FF2B5EF4-FFF2-40B4-BE49-F238E27FC236}">
                <a16:creationId xmlns:a16="http://schemas.microsoft.com/office/drawing/2014/main" id="{612116B1-2F4D-E3F6-7D5E-93E17338C60B}"/>
              </a:ext>
            </a:extLst>
          </p:cNvPr>
          <p:cNvGrpSpPr/>
          <p:nvPr/>
        </p:nvGrpSpPr>
        <p:grpSpPr>
          <a:xfrm>
            <a:off x="1036569" y="3770105"/>
            <a:ext cx="689684" cy="689684"/>
            <a:chOff x="1808234" y="5248246"/>
            <a:chExt cx="730800" cy="730800"/>
          </a:xfrm>
        </p:grpSpPr>
        <p:sp>
          <p:nvSpPr>
            <p:cNvPr id="3" name="Ellipse 2">
              <a:extLst>
                <a:ext uri="{FF2B5EF4-FFF2-40B4-BE49-F238E27FC236}">
                  <a16:creationId xmlns:a16="http://schemas.microsoft.com/office/drawing/2014/main" id="{7F90173F-B0FF-4851-72A0-8BB525C547FF}"/>
                </a:ext>
              </a:extLst>
            </p:cNvPr>
            <p:cNvSpPr/>
            <p:nvPr/>
          </p:nvSpPr>
          <p:spPr>
            <a:xfrm>
              <a:off x="1808234" y="5248246"/>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4" name="Graphique 3">
              <a:extLst>
                <a:ext uri="{FF2B5EF4-FFF2-40B4-BE49-F238E27FC236}">
                  <a16:creationId xmlns:a16="http://schemas.microsoft.com/office/drawing/2014/main" id="{7D4577F6-2220-BCF7-913D-D37762AC65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4047" y="5426350"/>
              <a:ext cx="482356" cy="365970"/>
            </a:xfrm>
            <a:prstGeom prst="rect">
              <a:avLst/>
            </a:prstGeom>
          </p:spPr>
        </p:pic>
      </p:grpSp>
    </p:spTree>
    <p:extLst>
      <p:ext uri="{BB962C8B-B14F-4D97-AF65-F5344CB8AC3E}">
        <p14:creationId xmlns:p14="http://schemas.microsoft.com/office/powerpoint/2010/main" val="166031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89A4F-23BA-E4C3-14E6-AB37AC3E26BC}"/>
            </a:ext>
          </a:extLst>
        </p:cNvPr>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6AADA987-67F4-F269-670C-E84272824188}"/>
              </a:ext>
            </a:extLst>
          </p:cNvPr>
          <p:cNvSpPr>
            <a:spLocks noGrp="1"/>
          </p:cNvSpPr>
          <p:nvPr>
            <p:ph idx="1"/>
          </p:nvPr>
        </p:nvSpPr>
        <p:spPr>
          <a:xfrm>
            <a:off x="1256781" y="2521815"/>
            <a:ext cx="10516117" cy="1219200"/>
          </a:xfrm>
        </p:spPr>
        <p:txBody>
          <a:bodyPr vert="horz" lIns="0" tIns="0" rIns="0" bIns="0" rtlCol="0" anchor="t">
            <a:noAutofit/>
          </a:bodyPr>
          <a:lstStyle/>
          <a:p>
            <a:pPr marL="285750" lvl="0" indent="-285750">
              <a:lnSpc>
                <a:spcPct val="120000"/>
              </a:lnSpc>
              <a:spcBef>
                <a:spcPts val="0"/>
              </a:spcBef>
              <a:buFont typeface="Wingdings" panose="05000000000000000000" pitchFamily="2" charset="2"/>
              <a:buChar char="§"/>
            </a:pPr>
            <a:r>
              <a:rPr lang="fr-FR" sz="1600"/>
              <a:t>Hausse forte des coûts de production : +50 % depuis 2020 (inflation intrants, énergie, bâtiments)</a:t>
            </a:r>
          </a:p>
          <a:p>
            <a:pPr marL="285750" lvl="0" indent="-285750">
              <a:lnSpc>
                <a:spcPct val="120000"/>
              </a:lnSpc>
              <a:spcBef>
                <a:spcPts val="0"/>
              </a:spcBef>
              <a:buFont typeface="Wingdings" panose="05000000000000000000" pitchFamily="2" charset="2"/>
              <a:buChar char="§"/>
            </a:pPr>
            <a:r>
              <a:rPr lang="fr-FR" sz="1600"/>
              <a:t>Besoin accru de trésorerie pour lancer et maintenir les productions</a:t>
            </a:r>
          </a:p>
          <a:p>
            <a:pPr marL="285750" lvl="0" indent="-285750">
              <a:lnSpc>
                <a:spcPct val="120000"/>
              </a:lnSpc>
              <a:spcBef>
                <a:spcPts val="0"/>
              </a:spcBef>
              <a:buFont typeface="Wingdings" panose="05000000000000000000" pitchFamily="2" charset="2"/>
              <a:buChar char="§"/>
            </a:pPr>
            <a:r>
              <a:rPr lang="fr-FR" sz="1600"/>
              <a:t>Difficulté d’accès au financement bancaire, à des investisseurs français compatibles avec une souveraineté durable</a:t>
            </a:r>
            <a:endParaRPr lang="fr-FR" sz="1600">
              <a:ea typeface="Verdana"/>
            </a:endParaRPr>
          </a:p>
          <a:p>
            <a:pPr marL="0" indent="0">
              <a:lnSpc>
                <a:spcPct val="120000"/>
              </a:lnSpc>
              <a:spcBef>
                <a:spcPts val="0"/>
              </a:spcBef>
              <a:buNone/>
            </a:pPr>
            <a:endParaRPr lang="fr-FR" sz="1600">
              <a:solidFill>
                <a:srgbClr val="656297"/>
              </a:solidFill>
            </a:endParaRPr>
          </a:p>
        </p:txBody>
      </p:sp>
      <p:sp>
        <p:nvSpPr>
          <p:cNvPr id="41" name="ZoneTexte 40">
            <a:extLst>
              <a:ext uri="{FF2B5EF4-FFF2-40B4-BE49-F238E27FC236}">
                <a16:creationId xmlns:a16="http://schemas.microsoft.com/office/drawing/2014/main" id="{97233D79-5512-B1D9-A8E0-FEAEC98ADCC2}"/>
              </a:ext>
            </a:extLst>
          </p:cNvPr>
          <p:cNvSpPr txBox="1"/>
          <p:nvPr/>
        </p:nvSpPr>
        <p:spPr>
          <a:xfrm>
            <a:off x="1256782" y="1678283"/>
            <a:ext cx="10516117" cy="721864"/>
          </a:xfrm>
          <a:prstGeom prst="rect">
            <a:avLst/>
          </a:prstGeom>
          <a:solidFill>
            <a:srgbClr val="656297"/>
          </a:solidFill>
        </p:spPr>
        <p:txBody>
          <a:bodyPr wrap="square">
            <a:spAutoFit/>
          </a:bodyPr>
          <a:lstStyle/>
          <a:p>
            <a:pPr lvl="0">
              <a:lnSpc>
                <a:spcPct val="120000"/>
              </a:lnSpc>
            </a:pPr>
            <a:r>
              <a:rPr lang="fr-FR" b="1">
                <a:solidFill>
                  <a:schemeClr val="bg1"/>
                </a:solidFill>
              </a:rPr>
              <a:t>1-Sécuriser la rentabilité des projets et l’accès au crédit  : lever les freins économiques et financiers </a:t>
            </a:r>
          </a:p>
        </p:txBody>
      </p:sp>
      <p:sp>
        <p:nvSpPr>
          <p:cNvPr id="43" name="ZoneTexte 42">
            <a:extLst>
              <a:ext uri="{FF2B5EF4-FFF2-40B4-BE49-F238E27FC236}">
                <a16:creationId xmlns:a16="http://schemas.microsoft.com/office/drawing/2014/main" id="{25459F6B-E117-C545-34D3-8C654B56111D}"/>
              </a:ext>
            </a:extLst>
          </p:cNvPr>
          <p:cNvSpPr txBox="1"/>
          <p:nvPr/>
        </p:nvSpPr>
        <p:spPr>
          <a:xfrm>
            <a:off x="1130301" y="4818785"/>
            <a:ext cx="10642598" cy="947439"/>
          </a:xfrm>
          <a:prstGeom prst="rect">
            <a:avLst/>
          </a:prstGeom>
          <a:noFill/>
        </p:spPr>
        <p:txBody>
          <a:bodyPr wrap="square">
            <a:spAutoFit/>
          </a:bodyPr>
          <a:lstStyle/>
          <a:p>
            <a:pPr marL="285750" lvl="0" indent="-285750">
              <a:lnSpc>
                <a:spcPct val="120000"/>
              </a:lnSpc>
              <a:spcBef>
                <a:spcPts val="0"/>
              </a:spcBef>
              <a:buFont typeface="Wingdings" panose="05000000000000000000" pitchFamily="2" charset="2"/>
              <a:buChar char="§"/>
            </a:pPr>
            <a:r>
              <a:rPr lang="fr-FR" sz="1600"/>
              <a:t>Instabilité réglementaire et surtransposition des normes européennes</a:t>
            </a:r>
          </a:p>
          <a:p>
            <a:pPr marL="285750" lvl="0" indent="-285750">
              <a:lnSpc>
                <a:spcPct val="120000"/>
              </a:lnSpc>
              <a:spcBef>
                <a:spcPts val="0"/>
              </a:spcBef>
              <a:buFont typeface="Wingdings" panose="05000000000000000000" pitchFamily="2" charset="2"/>
              <a:buChar char="§"/>
            </a:pPr>
            <a:r>
              <a:rPr lang="fr-FR" sz="1600"/>
              <a:t>Délais administratifs longs : autorisations, ICPE, urbanisme…</a:t>
            </a:r>
          </a:p>
          <a:p>
            <a:pPr marL="285750" lvl="0" indent="-285750">
              <a:lnSpc>
                <a:spcPct val="120000"/>
              </a:lnSpc>
              <a:spcBef>
                <a:spcPts val="0"/>
              </a:spcBef>
              <a:buFont typeface="Wingdings" panose="05000000000000000000" pitchFamily="2" charset="2"/>
              <a:buChar char="§"/>
            </a:pPr>
            <a:r>
              <a:rPr lang="fr-FR" sz="1600"/>
              <a:t>Contraintes sur certaines pratiques (ex : réutilisation de l’eau en agroalimentaire)</a:t>
            </a:r>
          </a:p>
        </p:txBody>
      </p:sp>
      <p:sp>
        <p:nvSpPr>
          <p:cNvPr id="50" name="ZoneTexte 49">
            <a:extLst>
              <a:ext uri="{FF2B5EF4-FFF2-40B4-BE49-F238E27FC236}">
                <a16:creationId xmlns:a16="http://schemas.microsoft.com/office/drawing/2014/main" id="{A01E46DB-22D8-5165-9541-50141BC225EF}"/>
              </a:ext>
            </a:extLst>
          </p:cNvPr>
          <p:cNvSpPr txBox="1"/>
          <p:nvPr/>
        </p:nvSpPr>
        <p:spPr>
          <a:xfrm>
            <a:off x="1256782" y="4020721"/>
            <a:ext cx="10516117" cy="721864"/>
          </a:xfrm>
          <a:prstGeom prst="rect">
            <a:avLst/>
          </a:prstGeom>
          <a:solidFill>
            <a:srgbClr val="656297"/>
          </a:solidFill>
        </p:spPr>
        <p:txBody>
          <a:bodyPr wrap="square">
            <a:spAutoFit/>
          </a:bodyPr>
          <a:lstStyle/>
          <a:p>
            <a:pPr>
              <a:lnSpc>
                <a:spcPct val="120000"/>
              </a:lnSpc>
            </a:pPr>
            <a:r>
              <a:rPr lang="fr-FR" b="1">
                <a:solidFill>
                  <a:schemeClr val="bg1"/>
                </a:solidFill>
              </a:rPr>
              <a:t>2-Simplifier, stabiliser et accélérer les procédures : lever les freins réglementaires et administratifs</a:t>
            </a:r>
          </a:p>
        </p:txBody>
      </p:sp>
      <p:sp>
        <p:nvSpPr>
          <p:cNvPr id="61" name="Titre 9">
            <a:extLst>
              <a:ext uri="{FF2B5EF4-FFF2-40B4-BE49-F238E27FC236}">
                <a16:creationId xmlns:a16="http://schemas.microsoft.com/office/drawing/2014/main" id="{5484965C-4485-E56D-EF2F-FF3ED39AE9C7}"/>
              </a:ext>
            </a:extLst>
          </p:cNvPr>
          <p:cNvSpPr>
            <a:spLocks noGrp="1"/>
          </p:cNvSpPr>
          <p:nvPr>
            <p:ph type="title"/>
          </p:nvPr>
        </p:nvSpPr>
        <p:spPr>
          <a:xfrm>
            <a:off x="1828800" y="402771"/>
            <a:ext cx="9918700" cy="731547"/>
          </a:xfrm>
        </p:spPr>
        <p:txBody>
          <a:bodyPr>
            <a:normAutofit/>
          </a:bodyPr>
          <a:lstStyle/>
          <a:p>
            <a:r>
              <a:rPr lang="fr-FR"/>
              <a:t>Freins et leviers transversaux</a:t>
            </a:r>
            <a:br>
              <a:rPr lang="fr-FR"/>
            </a:br>
            <a:r>
              <a:rPr lang="fr-FR" sz="1800"/>
              <a:t>Conditions de réussite de la souveraineté alimentaire </a:t>
            </a:r>
            <a:endParaRPr lang="fr-FR"/>
          </a:p>
        </p:txBody>
      </p:sp>
    </p:spTree>
    <p:extLst>
      <p:ext uri="{BB962C8B-B14F-4D97-AF65-F5344CB8AC3E}">
        <p14:creationId xmlns:p14="http://schemas.microsoft.com/office/powerpoint/2010/main" val="13960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49519-F943-C806-D04A-6225EF6FC366}"/>
            </a:ext>
          </a:extLst>
        </p:cNvPr>
        <p:cNvGrpSpPr/>
        <p:nvPr/>
      </p:nvGrpSpPr>
      <p:grpSpPr>
        <a:xfrm>
          <a:off x="0" y="0"/>
          <a:ext cx="0" cy="0"/>
          <a:chOff x="0" y="0"/>
          <a:chExt cx="0" cy="0"/>
        </a:xfrm>
      </p:grpSpPr>
      <p:sp>
        <p:nvSpPr>
          <p:cNvPr id="27" name="Espace réservé du contenu 2">
            <a:extLst>
              <a:ext uri="{FF2B5EF4-FFF2-40B4-BE49-F238E27FC236}">
                <a16:creationId xmlns:a16="http://schemas.microsoft.com/office/drawing/2014/main" id="{7970B728-7D90-A40C-69FC-269E89CD1840}"/>
              </a:ext>
            </a:extLst>
          </p:cNvPr>
          <p:cNvSpPr>
            <a:spLocks noGrp="1"/>
          </p:cNvSpPr>
          <p:nvPr>
            <p:ph idx="1"/>
          </p:nvPr>
        </p:nvSpPr>
        <p:spPr>
          <a:xfrm>
            <a:off x="1384299" y="2507384"/>
            <a:ext cx="10388599" cy="721864"/>
          </a:xfrm>
        </p:spPr>
        <p:txBody>
          <a:bodyPr>
            <a:noAutofit/>
          </a:bodyPr>
          <a:lstStyle/>
          <a:p>
            <a:pPr marL="285750" lvl="0" indent="-285750">
              <a:lnSpc>
                <a:spcPct val="120000"/>
              </a:lnSpc>
              <a:spcBef>
                <a:spcPts val="0"/>
              </a:spcBef>
              <a:buFont typeface="Wingdings" panose="05000000000000000000" pitchFamily="2" charset="2"/>
              <a:buChar char="§"/>
            </a:pPr>
            <a:r>
              <a:rPr lang="fr-FR" sz="1600"/>
              <a:t>Difficulté de recrutement de main-d’œuvre</a:t>
            </a:r>
          </a:p>
          <a:p>
            <a:pPr marL="285750" lvl="0" indent="-285750">
              <a:lnSpc>
                <a:spcPct val="120000"/>
              </a:lnSpc>
              <a:spcBef>
                <a:spcPts val="0"/>
              </a:spcBef>
              <a:buFont typeface="Wingdings" panose="05000000000000000000" pitchFamily="2" charset="2"/>
              <a:buChar char="§"/>
            </a:pPr>
            <a:r>
              <a:rPr lang="fr-FR" sz="1600"/>
              <a:t>Renouvellement des générations insuffisant (installation / transmission)</a:t>
            </a:r>
          </a:p>
        </p:txBody>
      </p:sp>
      <p:sp>
        <p:nvSpPr>
          <p:cNvPr id="41" name="ZoneTexte 40">
            <a:extLst>
              <a:ext uri="{FF2B5EF4-FFF2-40B4-BE49-F238E27FC236}">
                <a16:creationId xmlns:a16="http://schemas.microsoft.com/office/drawing/2014/main" id="{F90D656C-5691-B4C2-716C-FED2B1B3068C}"/>
              </a:ext>
            </a:extLst>
          </p:cNvPr>
          <p:cNvSpPr txBox="1"/>
          <p:nvPr/>
        </p:nvSpPr>
        <p:spPr>
          <a:xfrm>
            <a:off x="1384300" y="1663852"/>
            <a:ext cx="10388599" cy="721864"/>
          </a:xfrm>
          <a:prstGeom prst="rect">
            <a:avLst/>
          </a:prstGeom>
          <a:solidFill>
            <a:srgbClr val="656297"/>
          </a:solidFill>
        </p:spPr>
        <p:txBody>
          <a:bodyPr wrap="square">
            <a:spAutoFit/>
          </a:bodyPr>
          <a:lstStyle/>
          <a:p>
            <a:pPr>
              <a:lnSpc>
                <a:spcPct val="120000"/>
              </a:lnSpc>
            </a:pPr>
            <a:r>
              <a:rPr lang="fr-FR" b="1">
                <a:solidFill>
                  <a:schemeClr val="bg1"/>
                </a:solidFill>
              </a:rPr>
              <a:t>3-Renforcer l’attractivité des métiers agricoles : lever les freins liés aux ressources humaines</a:t>
            </a:r>
          </a:p>
        </p:txBody>
      </p:sp>
      <p:sp>
        <p:nvSpPr>
          <p:cNvPr id="43" name="ZoneTexte 42">
            <a:extLst>
              <a:ext uri="{FF2B5EF4-FFF2-40B4-BE49-F238E27FC236}">
                <a16:creationId xmlns:a16="http://schemas.microsoft.com/office/drawing/2014/main" id="{81B99D70-5175-E53B-3B2D-0C871C23C89C}"/>
              </a:ext>
            </a:extLst>
          </p:cNvPr>
          <p:cNvSpPr txBox="1"/>
          <p:nvPr/>
        </p:nvSpPr>
        <p:spPr>
          <a:xfrm>
            <a:off x="1256782" y="4307184"/>
            <a:ext cx="10516115" cy="1242904"/>
          </a:xfrm>
          <a:prstGeom prst="rect">
            <a:avLst/>
          </a:prstGeom>
          <a:noFill/>
        </p:spPr>
        <p:txBody>
          <a:bodyPr wrap="square" lIns="91440" tIns="45720" rIns="91440" bIns="45720" anchor="t">
            <a:spAutoFit/>
          </a:bodyPr>
          <a:lstStyle/>
          <a:p>
            <a:pPr marL="285750" lvl="0" indent="-285750">
              <a:lnSpc>
                <a:spcPct val="120000"/>
              </a:lnSpc>
              <a:spcBef>
                <a:spcPts val="0"/>
              </a:spcBef>
              <a:buFont typeface="Wingdings" panose="05000000000000000000" pitchFamily="2" charset="2"/>
              <a:buChar char="§"/>
            </a:pPr>
            <a:r>
              <a:rPr lang="fr-FR" sz="1600"/>
              <a:t>Opposition locale à certains projets d’élevage ou de transformation, avec une augmentation des contentieux</a:t>
            </a:r>
          </a:p>
          <a:p>
            <a:pPr marL="285750" lvl="0" indent="-285750">
              <a:lnSpc>
                <a:spcPct val="120000"/>
              </a:lnSpc>
              <a:spcBef>
                <a:spcPts val="0"/>
              </a:spcBef>
              <a:buFont typeface="Wingdings" panose="05000000000000000000" pitchFamily="2" charset="2"/>
              <a:buChar char="§"/>
            </a:pPr>
            <a:r>
              <a:rPr lang="fr-FR" sz="1600"/>
              <a:t>Image dégradée des productions agricoles productives auprès du grand public : des agriculteurs aux outils de collecte et transformation aval revoir le qualificatif : de masse, à gros volume,…</a:t>
            </a:r>
          </a:p>
        </p:txBody>
      </p:sp>
      <p:sp>
        <p:nvSpPr>
          <p:cNvPr id="50" name="ZoneTexte 49">
            <a:extLst>
              <a:ext uri="{FF2B5EF4-FFF2-40B4-BE49-F238E27FC236}">
                <a16:creationId xmlns:a16="http://schemas.microsoft.com/office/drawing/2014/main" id="{3D2A01EB-2ADC-4A9E-B84C-6BD70FD7892A}"/>
              </a:ext>
            </a:extLst>
          </p:cNvPr>
          <p:cNvSpPr txBox="1"/>
          <p:nvPr/>
        </p:nvSpPr>
        <p:spPr>
          <a:xfrm>
            <a:off x="1384299" y="3489052"/>
            <a:ext cx="10388599" cy="721864"/>
          </a:xfrm>
          <a:prstGeom prst="rect">
            <a:avLst/>
          </a:prstGeom>
          <a:solidFill>
            <a:srgbClr val="656297"/>
          </a:solidFill>
        </p:spPr>
        <p:txBody>
          <a:bodyPr wrap="square">
            <a:spAutoFit/>
          </a:bodyPr>
          <a:lstStyle/>
          <a:p>
            <a:pPr>
              <a:lnSpc>
                <a:spcPct val="120000"/>
              </a:lnSpc>
            </a:pPr>
            <a:r>
              <a:rPr lang="fr-FR" b="1">
                <a:solidFill>
                  <a:schemeClr val="bg1"/>
                </a:solidFill>
              </a:rPr>
              <a:t>4-Améliorer l’acceptabilité et le dialogue avec la société : lever les freins quotidiens et judiciaires</a:t>
            </a:r>
          </a:p>
        </p:txBody>
      </p:sp>
      <p:sp>
        <p:nvSpPr>
          <p:cNvPr id="4" name="Titre 9">
            <a:extLst>
              <a:ext uri="{FF2B5EF4-FFF2-40B4-BE49-F238E27FC236}">
                <a16:creationId xmlns:a16="http://schemas.microsoft.com/office/drawing/2014/main" id="{3012295D-799F-8D3D-11BE-E3A441BE200C}"/>
              </a:ext>
            </a:extLst>
          </p:cNvPr>
          <p:cNvSpPr>
            <a:spLocks noGrp="1"/>
          </p:cNvSpPr>
          <p:nvPr>
            <p:ph type="title"/>
          </p:nvPr>
        </p:nvSpPr>
        <p:spPr>
          <a:xfrm>
            <a:off x="1828800" y="402771"/>
            <a:ext cx="9918700" cy="731547"/>
          </a:xfrm>
        </p:spPr>
        <p:txBody>
          <a:bodyPr>
            <a:normAutofit/>
          </a:bodyPr>
          <a:lstStyle/>
          <a:p>
            <a:r>
              <a:rPr lang="fr-FR"/>
              <a:t>Freins et leviers transversaux </a:t>
            </a:r>
            <a:br>
              <a:rPr lang="fr-FR"/>
            </a:br>
            <a:r>
              <a:rPr lang="fr-FR" sz="1800"/>
              <a:t>Conditions de réussite de la souveraineté alimentaire </a:t>
            </a:r>
            <a:endParaRPr lang="fr-FR"/>
          </a:p>
        </p:txBody>
      </p:sp>
    </p:spTree>
    <p:extLst>
      <p:ext uri="{BB962C8B-B14F-4D97-AF65-F5344CB8AC3E}">
        <p14:creationId xmlns:p14="http://schemas.microsoft.com/office/powerpoint/2010/main" val="343045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0CE6-C6EB-CDDB-007F-E443D06FAE10}"/>
            </a:ext>
          </a:extLst>
        </p:cNvPr>
        <p:cNvGrpSpPr/>
        <p:nvPr/>
      </p:nvGrpSpPr>
      <p:grpSpPr>
        <a:xfrm>
          <a:off x="0" y="0"/>
          <a:ext cx="0" cy="0"/>
          <a:chOff x="0" y="0"/>
          <a:chExt cx="0" cy="0"/>
        </a:xfrm>
      </p:grpSpPr>
      <p:grpSp>
        <p:nvGrpSpPr>
          <p:cNvPr id="71" name="Groupe 70">
            <a:extLst>
              <a:ext uri="{FF2B5EF4-FFF2-40B4-BE49-F238E27FC236}">
                <a16:creationId xmlns:a16="http://schemas.microsoft.com/office/drawing/2014/main" id="{2001232B-32F0-850C-BA54-E2C9681B41D0}"/>
              </a:ext>
            </a:extLst>
          </p:cNvPr>
          <p:cNvGrpSpPr/>
          <p:nvPr/>
        </p:nvGrpSpPr>
        <p:grpSpPr>
          <a:xfrm rot="16200000">
            <a:off x="7409014" y="2083666"/>
            <a:ext cx="2341185" cy="1814284"/>
            <a:chOff x="1524805" y="1528091"/>
            <a:chExt cx="1594012" cy="1044366"/>
          </a:xfrm>
        </p:grpSpPr>
        <p:sp>
          <p:nvSpPr>
            <p:cNvPr id="72" name="Triangle isocèle 71">
              <a:extLst>
                <a:ext uri="{FF2B5EF4-FFF2-40B4-BE49-F238E27FC236}">
                  <a16:creationId xmlns:a16="http://schemas.microsoft.com/office/drawing/2014/main" id="{2F467BCF-7DF1-A9CE-E045-11A770EEFA9C}"/>
                </a:ext>
              </a:extLst>
            </p:cNvPr>
            <p:cNvSpPr/>
            <p:nvPr/>
          </p:nvSpPr>
          <p:spPr>
            <a:xfrm rot="10800000">
              <a:off x="2194772" y="2404403"/>
              <a:ext cx="254077"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3" name="Rectangle 72">
              <a:extLst>
                <a:ext uri="{FF2B5EF4-FFF2-40B4-BE49-F238E27FC236}">
                  <a16:creationId xmlns:a16="http://schemas.microsoft.com/office/drawing/2014/main" id="{384C6544-264A-64CF-678E-42860A702C03}"/>
                </a:ext>
              </a:extLst>
            </p:cNvPr>
            <p:cNvSpPr/>
            <p:nvPr/>
          </p:nvSpPr>
          <p:spPr>
            <a:xfrm>
              <a:off x="1524805" y="1528091"/>
              <a:ext cx="1594012" cy="923921"/>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4" name="Titre 9">
            <a:extLst>
              <a:ext uri="{FF2B5EF4-FFF2-40B4-BE49-F238E27FC236}">
                <a16:creationId xmlns:a16="http://schemas.microsoft.com/office/drawing/2014/main" id="{F6B30020-773C-B322-0300-9E121A49AAC1}"/>
              </a:ext>
            </a:extLst>
          </p:cNvPr>
          <p:cNvSpPr>
            <a:spLocks noGrp="1"/>
          </p:cNvSpPr>
          <p:nvPr>
            <p:ph type="title"/>
          </p:nvPr>
        </p:nvSpPr>
        <p:spPr>
          <a:xfrm>
            <a:off x="1828800" y="402771"/>
            <a:ext cx="9918700" cy="731547"/>
          </a:xfrm>
        </p:spPr>
        <p:txBody>
          <a:bodyPr>
            <a:normAutofit/>
          </a:bodyPr>
          <a:lstStyle/>
          <a:p>
            <a:r>
              <a:rPr lang="fr-FR"/>
              <a:t>Freins et leviers spécifiques</a:t>
            </a:r>
            <a:br>
              <a:rPr lang="fr-FR"/>
            </a:br>
            <a:r>
              <a:rPr lang="fr-FR" sz="1800"/>
              <a:t>Des modèles économiques sous tension</a:t>
            </a:r>
            <a:endParaRPr lang="fr-FR"/>
          </a:p>
        </p:txBody>
      </p:sp>
      <p:sp>
        <p:nvSpPr>
          <p:cNvPr id="9" name="ZoneTexte 8">
            <a:extLst>
              <a:ext uri="{FF2B5EF4-FFF2-40B4-BE49-F238E27FC236}">
                <a16:creationId xmlns:a16="http://schemas.microsoft.com/office/drawing/2014/main" id="{DADFB0CC-1C77-E34A-DD90-48A8D0E2A817}"/>
              </a:ext>
            </a:extLst>
          </p:cNvPr>
          <p:cNvSpPr txBox="1"/>
          <p:nvPr/>
        </p:nvSpPr>
        <p:spPr>
          <a:xfrm>
            <a:off x="3762618" y="2338914"/>
            <a:ext cx="2333383" cy="126060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Investissements très élevés (bâtiments, modernisation)</a:t>
            </a:r>
          </a:p>
          <a:p>
            <a:pPr lvl="0"/>
            <a:endParaRPr lang="fr-FR">
              <a:solidFill>
                <a:srgbClr val="656297"/>
              </a:solidFill>
            </a:endParaRPr>
          </a:p>
          <a:p>
            <a:pPr lvl="0"/>
            <a:r>
              <a:rPr lang="fr-FR">
                <a:solidFill>
                  <a:srgbClr val="656297"/>
                </a:solidFill>
              </a:rPr>
              <a:t>Sensibilité forte à l’inflation</a:t>
            </a:r>
          </a:p>
        </p:txBody>
      </p:sp>
      <p:grpSp>
        <p:nvGrpSpPr>
          <p:cNvPr id="31" name="Groupe 30">
            <a:extLst>
              <a:ext uri="{FF2B5EF4-FFF2-40B4-BE49-F238E27FC236}">
                <a16:creationId xmlns:a16="http://schemas.microsoft.com/office/drawing/2014/main" id="{2C561C24-B954-CC95-2E65-EF1A8ECAAC64}"/>
              </a:ext>
            </a:extLst>
          </p:cNvPr>
          <p:cNvGrpSpPr/>
          <p:nvPr/>
        </p:nvGrpSpPr>
        <p:grpSpPr>
          <a:xfrm rot="16200000">
            <a:off x="1920189" y="2269206"/>
            <a:ext cx="2341185" cy="1443202"/>
            <a:chOff x="1524805" y="1741699"/>
            <a:chExt cx="1594012" cy="830758"/>
          </a:xfrm>
        </p:grpSpPr>
        <p:sp>
          <p:nvSpPr>
            <p:cNvPr id="32" name="Triangle isocèle 31">
              <a:extLst>
                <a:ext uri="{FF2B5EF4-FFF2-40B4-BE49-F238E27FC236}">
                  <a16:creationId xmlns:a16="http://schemas.microsoft.com/office/drawing/2014/main" id="{772B5BE0-A177-F3D8-E9D5-FC5D977F8142}"/>
                </a:ext>
              </a:extLst>
            </p:cNvPr>
            <p:cNvSpPr/>
            <p:nvPr/>
          </p:nvSpPr>
          <p:spPr>
            <a:xfrm rot="10800000">
              <a:off x="2194772" y="2404403"/>
              <a:ext cx="254077"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3" name="Rectangle 32">
              <a:extLst>
                <a:ext uri="{FF2B5EF4-FFF2-40B4-BE49-F238E27FC236}">
                  <a16:creationId xmlns:a16="http://schemas.microsoft.com/office/drawing/2014/main" id="{C9A26A5A-D883-7E4B-DDAA-9D1AE7EE4AB9}"/>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2" name="ZoneTexte 1">
            <a:extLst>
              <a:ext uri="{FF2B5EF4-FFF2-40B4-BE49-F238E27FC236}">
                <a16:creationId xmlns:a16="http://schemas.microsoft.com/office/drawing/2014/main" id="{5AB8BC1A-4A6D-031B-CAEB-4D49CDF3DB01}"/>
              </a:ext>
            </a:extLst>
          </p:cNvPr>
          <p:cNvSpPr txBox="1"/>
          <p:nvPr/>
        </p:nvSpPr>
        <p:spPr>
          <a:xfrm>
            <a:off x="1371707" y="1309990"/>
            <a:ext cx="10420241" cy="323486"/>
          </a:xfrm>
          <a:prstGeom prst="rect">
            <a:avLst/>
          </a:prstGeom>
          <a:solidFill>
            <a:srgbClr val="656297"/>
          </a:solidFill>
        </p:spPr>
        <p:txBody>
          <a:bodyPr wrap="square">
            <a:spAutoFit/>
          </a:bodyPr>
          <a:lstStyle/>
          <a:p>
            <a:pPr marL="0" lvl="0" indent="0">
              <a:lnSpc>
                <a:spcPct val="120000"/>
              </a:lnSpc>
              <a:spcBef>
                <a:spcPts val="0"/>
              </a:spcBef>
              <a:buNone/>
            </a:pPr>
            <a:r>
              <a:rPr lang="fr-FR" sz="1400" b="1">
                <a:solidFill>
                  <a:schemeClr val="bg1"/>
                </a:solidFill>
              </a:rPr>
              <a:t>Besoin de capital et/ou d’accès au financement</a:t>
            </a:r>
          </a:p>
        </p:txBody>
      </p:sp>
      <p:grpSp>
        <p:nvGrpSpPr>
          <p:cNvPr id="3" name="Groupe 2">
            <a:extLst>
              <a:ext uri="{FF2B5EF4-FFF2-40B4-BE49-F238E27FC236}">
                <a16:creationId xmlns:a16="http://schemas.microsoft.com/office/drawing/2014/main" id="{C7EECF11-7CE0-809B-5409-4395FB087F6B}"/>
              </a:ext>
            </a:extLst>
          </p:cNvPr>
          <p:cNvGrpSpPr/>
          <p:nvPr/>
        </p:nvGrpSpPr>
        <p:grpSpPr>
          <a:xfrm>
            <a:off x="1188418" y="1821954"/>
            <a:ext cx="689684" cy="689684"/>
            <a:chOff x="1799827" y="1760177"/>
            <a:chExt cx="730800" cy="730800"/>
          </a:xfrm>
        </p:grpSpPr>
        <p:sp>
          <p:nvSpPr>
            <p:cNvPr id="5" name="Ellipse 4">
              <a:extLst>
                <a:ext uri="{FF2B5EF4-FFF2-40B4-BE49-F238E27FC236}">
                  <a16:creationId xmlns:a16="http://schemas.microsoft.com/office/drawing/2014/main" id="{20F60999-1FC4-F5C8-29F8-3513555BF907}"/>
                </a:ext>
              </a:extLst>
            </p:cNvPr>
            <p:cNvSpPr/>
            <p:nvPr/>
          </p:nvSpPr>
          <p:spPr>
            <a:xfrm>
              <a:off x="1799827"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6" name="Graphique 5">
              <a:extLst>
                <a:ext uri="{FF2B5EF4-FFF2-40B4-BE49-F238E27FC236}">
                  <a16:creationId xmlns:a16="http://schemas.microsoft.com/office/drawing/2014/main" id="{AF31893D-124C-334A-7847-F380F3864FF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74511" y="1873340"/>
              <a:ext cx="381432" cy="504474"/>
            </a:xfrm>
            <a:prstGeom prst="rect">
              <a:avLst/>
            </a:prstGeom>
          </p:spPr>
        </p:pic>
      </p:grpSp>
      <p:grpSp>
        <p:nvGrpSpPr>
          <p:cNvPr id="7" name="Groupe 6">
            <a:extLst>
              <a:ext uri="{FF2B5EF4-FFF2-40B4-BE49-F238E27FC236}">
                <a16:creationId xmlns:a16="http://schemas.microsoft.com/office/drawing/2014/main" id="{00C9F792-9541-4C8B-76DA-619C3B7D7608}"/>
              </a:ext>
            </a:extLst>
          </p:cNvPr>
          <p:cNvGrpSpPr/>
          <p:nvPr/>
        </p:nvGrpSpPr>
        <p:grpSpPr>
          <a:xfrm>
            <a:off x="6434883" y="2666263"/>
            <a:ext cx="689684" cy="689684"/>
            <a:chOff x="1799827" y="3433050"/>
            <a:chExt cx="730800" cy="730800"/>
          </a:xfrm>
        </p:grpSpPr>
        <p:sp>
          <p:nvSpPr>
            <p:cNvPr id="8" name="Ellipse 7">
              <a:extLst>
                <a:ext uri="{FF2B5EF4-FFF2-40B4-BE49-F238E27FC236}">
                  <a16:creationId xmlns:a16="http://schemas.microsoft.com/office/drawing/2014/main" id="{D4DC545B-F2A7-56E3-24D1-700D1CFA0DCF}"/>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1" name="Graphique 10">
              <a:extLst>
                <a:ext uri="{FF2B5EF4-FFF2-40B4-BE49-F238E27FC236}">
                  <a16:creationId xmlns:a16="http://schemas.microsoft.com/office/drawing/2014/main" id="{3CA0D75D-2D51-2BA3-348B-8D7E86717D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34680" y="3647941"/>
              <a:ext cx="502031" cy="303553"/>
            </a:xfrm>
            <a:prstGeom prst="rect">
              <a:avLst/>
            </a:prstGeom>
          </p:spPr>
        </p:pic>
      </p:grpSp>
      <p:grpSp>
        <p:nvGrpSpPr>
          <p:cNvPr id="18" name="Groupe 17">
            <a:extLst>
              <a:ext uri="{FF2B5EF4-FFF2-40B4-BE49-F238E27FC236}">
                <a16:creationId xmlns:a16="http://schemas.microsoft.com/office/drawing/2014/main" id="{8CB6D0A3-6B3B-C7C2-038C-3C722551EE3E}"/>
              </a:ext>
            </a:extLst>
          </p:cNvPr>
          <p:cNvGrpSpPr/>
          <p:nvPr/>
        </p:nvGrpSpPr>
        <p:grpSpPr>
          <a:xfrm>
            <a:off x="1184367" y="2618434"/>
            <a:ext cx="689684" cy="689684"/>
            <a:chOff x="5759405" y="1760177"/>
            <a:chExt cx="730800" cy="730800"/>
          </a:xfrm>
        </p:grpSpPr>
        <p:sp>
          <p:nvSpPr>
            <p:cNvPr id="20" name="Ellipse 19">
              <a:extLst>
                <a:ext uri="{FF2B5EF4-FFF2-40B4-BE49-F238E27FC236}">
                  <a16:creationId xmlns:a16="http://schemas.microsoft.com/office/drawing/2014/main" id="{7A336698-C59C-6212-AA8B-E564714E2C5A}"/>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1" name="Graphique 20">
              <a:extLst>
                <a:ext uri="{FF2B5EF4-FFF2-40B4-BE49-F238E27FC236}">
                  <a16:creationId xmlns:a16="http://schemas.microsoft.com/office/drawing/2014/main" id="{1DFAF684-3C51-5B35-2E85-43621861553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13622" y="1935979"/>
              <a:ext cx="601699" cy="359551"/>
            </a:xfrm>
            <a:prstGeom prst="rect">
              <a:avLst/>
            </a:prstGeom>
          </p:spPr>
        </p:pic>
      </p:grpSp>
      <p:grpSp>
        <p:nvGrpSpPr>
          <p:cNvPr id="22" name="Groupe 21">
            <a:extLst>
              <a:ext uri="{FF2B5EF4-FFF2-40B4-BE49-F238E27FC236}">
                <a16:creationId xmlns:a16="http://schemas.microsoft.com/office/drawing/2014/main" id="{60F62312-8747-6EAC-234B-3125A69148E1}"/>
              </a:ext>
            </a:extLst>
          </p:cNvPr>
          <p:cNvGrpSpPr/>
          <p:nvPr/>
        </p:nvGrpSpPr>
        <p:grpSpPr>
          <a:xfrm>
            <a:off x="1184367" y="3415090"/>
            <a:ext cx="689684" cy="689684"/>
            <a:chOff x="5759405" y="3441865"/>
            <a:chExt cx="730800" cy="730800"/>
          </a:xfrm>
        </p:grpSpPr>
        <p:sp>
          <p:nvSpPr>
            <p:cNvPr id="23" name="Ellipse 22">
              <a:extLst>
                <a:ext uri="{FF2B5EF4-FFF2-40B4-BE49-F238E27FC236}">
                  <a16:creationId xmlns:a16="http://schemas.microsoft.com/office/drawing/2014/main" id="{776E458E-03A3-1844-B4D1-BED711D9F578}"/>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779BF3AC-98AD-12D6-745F-A1C4143A5A6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57913" y="3560923"/>
              <a:ext cx="334553" cy="461684"/>
            </a:xfrm>
            <a:prstGeom prst="rect">
              <a:avLst/>
            </a:prstGeom>
          </p:spPr>
        </p:pic>
      </p:grpSp>
      <p:grpSp>
        <p:nvGrpSpPr>
          <p:cNvPr id="45" name="Groupe 44">
            <a:extLst>
              <a:ext uri="{FF2B5EF4-FFF2-40B4-BE49-F238E27FC236}">
                <a16:creationId xmlns:a16="http://schemas.microsoft.com/office/drawing/2014/main" id="{3B3DE9B4-FD1B-C01B-6137-B4688ADB5343}"/>
              </a:ext>
            </a:extLst>
          </p:cNvPr>
          <p:cNvGrpSpPr/>
          <p:nvPr/>
        </p:nvGrpSpPr>
        <p:grpSpPr>
          <a:xfrm rot="5400000">
            <a:off x="1009132" y="2750327"/>
            <a:ext cx="2341185" cy="484444"/>
            <a:chOff x="1609969" y="4435121"/>
            <a:chExt cx="7287183" cy="484444"/>
          </a:xfrm>
        </p:grpSpPr>
        <p:cxnSp>
          <p:nvCxnSpPr>
            <p:cNvPr id="46" name="Connecteur droit 45">
              <a:extLst>
                <a:ext uri="{FF2B5EF4-FFF2-40B4-BE49-F238E27FC236}">
                  <a16:creationId xmlns:a16="http://schemas.microsoft.com/office/drawing/2014/main" id="{A836B5A3-A4B2-919A-FAEC-238711724DF7}"/>
                </a:ext>
              </a:extLst>
            </p:cNvPr>
            <p:cNvCxnSpPr>
              <a:cxnSpLocks/>
            </p:cNvCxnSpPr>
            <p:nvPr/>
          </p:nvCxnSpPr>
          <p:spPr>
            <a:xfrm>
              <a:off x="1609969" y="4435121"/>
              <a:ext cx="7287183" cy="0"/>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FA8221AC-1B79-C619-7D5E-A7B69F388305}"/>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99104FF-F1DD-1F34-6576-B8930BB17478}"/>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E08EE596-2FA1-C98E-98D7-0C8D584FBAC3}"/>
                </a:ext>
              </a:extLst>
            </p:cNvPr>
            <p:cNvCxnSpPr>
              <a:cxnSpLocks/>
            </p:cNvCxnSpPr>
            <p:nvPr/>
          </p:nvCxnSpPr>
          <p:spPr>
            <a:xfrm>
              <a:off x="7714308"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50" name="ZoneTexte 49">
            <a:extLst>
              <a:ext uri="{FF2B5EF4-FFF2-40B4-BE49-F238E27FC236}">
                <a16:creationId xmlns:a16="http://schemas.microsoft.com/office/drawing/2014/main" id="{EBB2E36F-CEF8-1D5B-D404-1DAA982009E5}"/>
              </a:ext>
            </a:extLst>
          </p:cNvPr>
          <p:cNvSpPr txBox="1"/>
          <p:nvPr/>
        </p:nvSpPr>
        <p:spPr>
          <a:xfrm>
            <a:off x="9486749" y="2578422"/>
            <a:ext cx="2197892" cy="865365"/>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Besoin de trésorerie important pour financer les animaux au démarrage</a:t>
            </a:r>
          </a:p>
        </p:txBody>
      </p:sp>
      <p:grpSp>
        <p:nvGrpSpPr>
          <p:cNvPr id="63" name="Groupe 62">
            <a:extLst>
              <a:ext uri="{FF2B5EF4-FFF2-40B4-BE49-F238E27FC236}">
                <a16:creationId xmlns:a16="http://schemas.microsoft.com/office/drawing/2014/main" id="{53BDBCEE-11C4-C3E6-95DC-4BDF2D4D2644}"/>
              </a:ext>
            </a:extLst>
          </p:cNvPr>
          <p:cNvGrpSpPr/>
          <p:nvPr/>
        </p:nvGrpSpPr>
        <p:grpSpPr>
          <a:xfrm rot="5400000">
            <a:off x="6259649" y="2750327"/>
            <a:ext cx="2341185" cy="484444"/>
            <a:chOff x="1609969" y="4435121"/>
            <a:chExt cx="7287183" cy="484444"/>
          </a:xfrm>
        </p:grpSpPr>
        <p:cxnSp>
          <p:nvCxnSpPr>
            <p:cNvPr id="64" name="Connecteur droit 63">
              <a:extLst>
                <a:ext uri="{FF2B5EF4-FFF2-40B4-BE49-F238E27FC236}">
                  <a16:creationId xmlns:a16="http://schemas.microsoft.com/office/drawing/2014/main" id="{8F60D160-28DA-DF9C-548D-BEE9A99481BC}"/>
                </a:ext>
              </a:extLst>
            </p:cNvPr>
            <p:cNvCxnSpPr>
              <a:cxnSpLocks/>
            </p:cNvCxnSpPr>
            <p:nvPr/>
          </p:nvCxnSpPr>
          <p:spPr>
            <a:xfrm>
              <a:off x="1609969" y="4435121"/>
              <a:ext cx="7287183" cy="0"/>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27E6E021-E817-3770-03E0-E73CF31A1932}"/>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68" name="ZoneTexte 67">
            <a:extLst>
              <a:ext uri="{FF2B5EF4-FFF2-40B4-BE49-F238E27FC236}">
                <a16:creationId xmlns:a16="http://schemas.microsoft.com/office/drawing/2014/main" id="{CFE4B68C-06BA-1625-6825-199EFD367F62}"/>
              </a:ext>
            </a:extLst>
          </p:cNvPr>
          <p:cNvSpPr txBox="1"/>
          <p:nvPr/>
        </p:nvSpPr>
        <p:spPr>
          <a:xfrm>
            <a:off x="2543419" y="2039708"/>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Volaille</a:t>
            </a:r>
          </a:p>
        </p:txBody>
      </p:sp>
      <p:sp>
        <p:nvSpPr>
          <p:cNvPr id="69" name="ZoneTexte 68">
            <a:extLst>
              <a:ext uri="{FF2B5EF4-FFF2-40B4-BE49-F238E27FC236}">
                <a16:creationId xmlns:a16="http://schemas.microsoft.com/office/drawing/2014/main" id="{2340803C-4954-3A81-8147-AF830D76E833}"/>
              </a:ext>
            </a:extLst>
          </p:cNvPr>
          <p:cNvSpPr txBox="1"/>
          <p:nvPr/>
        </p:nvSpPr>
        <p:spPr>
          <a:xfrm>
            <a:off x="2543419" y="2865208"/>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sp>
        <p:nvSpPr>
          <p:cNvPr id="70" name="ZoneTexte 69">
            <a:extLst>
              <a:ext uri="{FF2B5EF4-FFF2-40B4-BE49-F238E27FC236}">
                <a16:creationId xmlns:a16="http://schemas.microsoft.com/office/drawing/2014/main" id="{0EC5E0E0-49C5-0900-8111-9B97212EFBEA}"/>
              </a:ext>
            </a:extLst>
          </p:cNvPr>
          <p:cNvSpPr txBox="1"/>
          <p:nvPr/>
        </p:nvSpPr>
        <p:spPr>
          <a:xfrm>
            <a:off x="2543419" y="3652608"/>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Lait</a:t>
            </a:r>
          </a:p>
        </p:txBody>
      </p:sp>
      <p:sp>
        <p:nvSpPr>
          <p:cNvPr id="74" name="ZoneTexte 73">
            <a:extLst>
              <a:ext uri="{FF2B5EF4-FFF2-40B4-BE49-F238E27FC236}">
                <a16:creationId xmlns:a16="http://schemas.microsoft.com/office/drawing/2014/main" id="{2BECC177-BFFB-831A-D7DE-F6645D9343D8}"/>
              </a:ext>
            </a:extLst>
          </p:cNvPr>
          <p:cNvSpPr txBox="1"/>
          <p:nvPr/>
        </p:nvSpPr>
        <p:spPr>
          <a:xfrm>
            <a:off x="7789045" y="2718941"/>
            <a:ext cx="1495182"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Engraissement jeunes bovins</a:t>
            </a:r>
          </a:p>
        </p:txBody>
      </p:sp>
      <p:sp>
        <p:nvSpPr>
          <p:cNvPr id="51" name="ZoneTexte 50">
            <a:extLst>
              <a:ext uri="{FF2B5EF4-FFF2-40B4-BE49-F238E27FC236}">
                <a16:creationId xmlns:a16="http://schemas.microsoft.com/office/drawing/2014/main" id="{1679421E-A8DB-0A78-7639-F348D468B663}"/>
              </a:ext>
            </a:extLst>
          </p:cNvPr>
          <p:cNvSpPr txBox="1"/>
          <p:nvPr/>
        </p:nvSpPr>
        <p:spPr>
          <a:xfrm>
            <a:off x="1371706" y="4690646"/>
            <a:ext cx="10420241" cy="307777"/>
          </a:xfrm>
          <a:prstGeom prst="rect">
            <a:avLst/>
          </a:prstGeom>
          <a:solidFill>
            <a:srgbClr val="656297"/>
          </a:solidFill>
        </p:spPr>
        <p:txBody>
          <a:bodyPr wrap="square">
            <a:spAutoFit/>
          </a:bodyPr>
          <a:lstStyle/>
          <a:p>
            <a:r>
              <a:rPr lang="fr-FR" sz="1400" b="1">
                <a:solidFill>
                  <a:schemeClr val="bg1"/>
                </a:solidFill>
              </a:rPr>
              <a:t>Une compétitivité export à préserver</a:t>
            </a:r>
          </a:p>
        </p:txBody>
      </p:sp>
      <p:grpSp>
        <p:nvGrpSpPr>
          <p:cNvPr id="52" name="Groupe 51">
            <a:extLst>
              <a:ext uri="{FF2B5EF4-FFF2-40B4-BE49-F238E27FC236}">
                <a16:creationId xmlns:a16="http://schemas.microsoft.com/office/drawing/2014/main" id="{E65D1384-1A93-7C7B-AD52-B7003A21A81A}"/>
              </a:ext>
            </a:extLst>
          </p:cNvPr>
          <p:cNvGrpSpPr/>
          <p:nvPr/>
        </p:nvGrpSpPr>
        <p:grpSpPr>
          <a:xfrm>
            <a:off x="6214063" y="5299200"/>
            <a:ext cx="689684" cy="689684"/>
            <a:chOff x="5759405" y="3441865"/>
            <a:chExt cx="730800" cy="730800"/>
          </a:xfrm>
        </p:grpSpPr>
        <p:sp>
          <p:nvSpPr>
            <p:cNvPr id="53" name="Ellipse 52">
              <a:extLst>
                <a:ext uri="{FF2B5EF4-FFF2-40B4-BE49-F238E27FC236}">
                  <a16:creationId xmlns:a16="http://schemas.microsoft.com/office/drawing/2014/main" id="{2146BCD0-D3C6-6932-FAD1-0324F42CE95E}"/>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54" name="Graphique 53">
              <a:extLst>
                <a:ext uri="{FF2B5EF4-FFF2-40B4-BE49-F238E27FC236}">
                  <a16:creationId xmlns:a16="http://schemas.microsoft.com/office/drawing/2014/main" id="{BAC93035-B293-34C2-5F32-68FFE4198F8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57913" y="3560923"/>
              <a:ext cx="334553" cy="461684"/>
            </a:xfrm>
            <a:prstGeom prst="rect">
              <a:avLst/>
            </a:prstGeom>
          </p:spPr>
        </p:pic>
      </p:grpSp>
      <p:grpSp>
        <p:nvGrpSpPr>
          <p:cNvPr id="55" name="Groupe 54">
            <a:extLst>
              <a:ext uri="{FF2B5EF4-FFF2-40B4-BE49-F238E27FC236}">
                <a16:creationId xmlns:a16="http://schemas.microsoft.com/office/drawing/2014/main" id="{10293837-8AE9-0641-72BA-0CB3529C8F9B}"/>
              </a:ext>
            </a:extLst>
          </p:cNvPr>
          <p:cNvGrpSpPr/>
          <p:nvPr/>
        </p:nvGrpSpPr>
        <p:grpSpPr>
          <a:xfrm>
            <a:off x="4929309" y="5319588"/>
            <a:ext cx="689684" cy="689684"/>
            <a:chOff x="9639893" y="1760177"/>
            <a:chExt cx="730800" cy="730800"/>
          </a:xfrm>
        </p:grpSpPr>
        <p:sp>
          <p:nvSpPr>
            <p:cNvPr id="56" name="Ellipse 55">
              <a:extLst>
                <a:ext uri="{FF2B5EF4-FFF2-40B4-BE49-F238E27FC236}">
                  <a16:creationId xmlns:a16="http://schemas.microsoft.com/office/drawing/2014/main" id="{0DE7BC48-3FB6-E650-6318-09DC08D9F54D}"/>
                </a:ext>
              </a:extLst>
            </p:cNvPr>
            <p:cNvSpPr/>
            <p:nvPr/>
          </p:nvSpPr>
          <p:spPr>
            <a:xfrm>
              <a:off x="9639893"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Graphique 56">
              <a:extLst>
                <a:ext uri="{FF2B5EF4-FFF2-40B4-BE49-F238E27FC236}">
                  <a16:creationId xmlns:a16="http://schemas.microsoft.com/office/drawing/2014/main" id="{D5940604-013F-29D8-8BFA-3BE127BC62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761703" y="1908271"/>
              <a:ext cx="492730" cy="390344"/>
            </a:xfrm>
            <a:prstGeom prst="rect">
              <a:avLst/>
            </a:prstGeom>
          </p:spPr>
        </p:pic>
      </p:grpSp>
    </p:spTree>
    <p:extLst>
      <p:ext uri="{BB962C8B-B14F-4D97-AF65-F5344CB8AC3E}">
        <p14:creationId xmlns:p14="http://schemas.microsoft.com/office/powerpoint/2010/main" val="212768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9018-2CC6-5A4F-7ED1-412B171F568A}"/>
            </a:ext>
          </a:extLst>
        </p:cNvPr>
        <p:cNvGrpSpPr/>
        <p:nvPr/>
      </p:nvGrpSpPr>
      <p:grpSpPr>
        <a:xfrm>
          <a:off x="0" y="0"/>
          <a:ext cx="0" cy="0"/>
          <a:chOff x="0" y="0"/>
          <a:chExt cx="0" cy="0"/>
        </a:xfrm>
      </p:grpSpPr>
      <p:grpSp>
        <p:nvGrpSpPr>
          <p:cNvPr id="61" name="Groupe 60">
            <a:extLst>
              <a:ext uri="{FF2B5EF4-FFF2-40B4-BE49-F238E27FC236}">
                <a16:creationId xmlns:a16="http://schemas.microsoft.com/office/drawing/2014/main" id="{49F59CF7-4A90-CF7F-BCC2-39710281B441}"/>
              </a:ext>
            </a:extLst>
          </p:cNvPr>
          <p:cNvGrpSpPr/>
          <p:nvPr/>
        </p:nvGrpSpPr>
        <p:grpSpPr>
          <a:xfrm rot="16200000">
            <a:off x="7899628" y="2946960"/>
            <a:ext cx="1416663" cy="1294772"/>
            <a:chOff x="77450" y="1741699"/>
            <a:chExt cx="3004746" cy="792839"/>
          </a:xfrm>
        </p:grpSpPr>
        <p:sp>
          <p:nvSpPr>
            <p:cNvPr id="62" name="Triangle isocèle 61">
              <a:extLst>
                <a:ext uri="{FF2B5EF4-FFF2-40B4-BE49-F238E27FC236}">
                  <a16:creationId xmlns:a16="http://schemas.microsoft.com/office/drawing/2014/main" id="{B60566EF-D99C-E1FF-0F18-2DB122B27965}"/>
                </a:ext>
              </a:extLst>
            </p:cNvPr>
            <p:cNvSpPr/>
            <p:nvPr/>
          </p:nvSpPr>
          <p:spPr>
            <a:xfrm rot="10800000">
              <a:off x="1232901" y="2366484"/>
              <a:ext cx="693844"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6" name="Rectangle 65">
              <a:extLst>
                <a:ext uri="{FF2B5EF4-FFF2-40B4-BE49-F238E27FC236}">
                  <a16:creationId xmlns:a16="http://schemas.microsoft.com/office/drawing/2014/main" id="{55BB89A2-5202-14FB-A53E-72471EE9C35D}"/>
                </a:ext>
              </a:extLst>
            </p:cNvPr>
            <p:cNvSpPr/>
            <p:nvPr/>
          </p:nvSpPr>
          <p:spPr>
            <a:xfrm>
              <a:off x="77450" y="1741699"/>
              <a:ext cx="3004746"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4" name="Titre 9">
            <a:extLst>
              <a:ext uri="{FF2B5EF4-FFF2-40B4-BE49-F238E27FC236}">
                <a16:creationId xmlns:a16="http://schemas.microsoft.com/office/drawing/2014/main" id="{59231771-43DE-2405-E1D6-F8933949D7AE}"/>
              </a:ext>
            </a:extLst>
          </p:cNvPr>
          <p:cNvSpPr>
            <a:spLocks noGrp="1"/>
          </p:cNvSpPr>
          <p:nvPr>
            <p:ph type="title"/>
          </p:nvPr>
        </p:nvSpPr>
        <p:spPr>
          <a:xfrm>
            <a:off x="1828800" y="402771"/>
            <a:ext cx="9918700" cy="731547"/>
          </a:xfrm>
        </p:spPr>
        <p:txBody>
          <a:bodyPr>
            <a:normAutofit/>
          </a:bodyPr>
          <a:lstStyle/>
          <a:p>
            <a:r>
              <a:rPr lang="fr-FR"/>
              <a:t>Freins et leviers spécifiques </a:t>
            </a:r>
            <a:br>
              <a:rPr lang="fr-FR"/>
            </a:br>
            <a:r>
              <a:rPr lang="fr-FR" sz="1800"/>
              <a:t>Une dépendance forte production / transformation</a:t>
            </a:r>
            <a:endParaRPr lang="fr-FR"/>
          </a:p>
        </p:txBody>
      </p:sp>
      <p:sp>
        <p:nvSpPr>
          <p:cNvPr id="9" name="ZoneTexte 8">
            <a:extLst>
              <a:ext uri="{FF2B5EF4-FFF2-40B4-BE49-F238E27FC236}">
                <a16:creationId xmlns:a16="http://schemas.microsoft.com/office/drawing/2014/main" id="{443B289A-3A4B-B8F6-25E4-882AB3E0B575}"/>
              </a:ext>
            </a:extLst>
          </p:cNvPr>
          <p:cNvSpPr txBox="1"/>
          <p:nvPr/>
        </p:nvSpPr>
        <p:spPr>
          <a:xfrm>
            <a:off x="3663955" y="2459035"/>
            <a:ext cx="2356093"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Nécessité de développer l’abattage en parallèle</a:t>
            </a:r>
          </a:p>
        </p:txBody>
      </p:sp>
      <p:grpSp>
        <p:nvGrpSpPr>
          <p:cNvPr id="31" name="Groupe 30">
            <a:extLst>
              <a:ext uri="{FF2B5EF4-FFF2-40B4-BE49-F238E27FC236}">
                <a16:creationId xmlns:a16="http://schemas.microsoft.com/office/drawing/2014/main" id="{FFD364F1-596A-218C-7AC0-F93A85999EB4}"/>
              </a:ext>
            </a:extLst>
          </p:cNvPr>
          <p:cNvGrpSpPr/>
          <p:nvPr/>
        </p:nvGrpSpPr>
        <p:grpSpPr>
          <a:xfrm rot="16200000">
            <a:off x="2640799" y="2043900"/>
            <a:ext cx="751540" cy="1294772"/>
            <a:chOff x="1524805" y="1741699"/>
            <a:chExt cx="1594012" cy="792839"/>
          </a:xfrm>
        </p:grpSpPr>
        <p:sp>
          <p:nvSpPr>
            <p:cNvPr id="32" name="Triangle isocèle 31">
              <a:extLst>
                <a:ext uri="{FF2B5EF4-FFF2-40B4-BE49-F238E27FC236}">
                  <a16:creationId xmlns:a16="http://schemas.microsoft.com/office/drawing/2014/main" id="{4F98CE83-EE53-B189-F1AF-2455000288BF}"/>
                </a:ext>
              </a:extLst>
            </p:cNvPr>
            <p:cNvSpPr/>
            <p:nvPr/>
          </p:nvSpPr>
          <p:spPr>
            <a:xfrm rot="10800000">
              <a:off x="1974893" y="2366484"/>
              <a:ext cx="693843"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3" name="Rectangle 32">
              <a:extLst>
                <a:ext uri="{FF2B5EF4-FFF2-40B4-BE49-F238E27FC236}">
                  <a16:creationId xmlns:a16="http://schemas.microsoft.com/office/drawing/2014/main" id="{CFD40CC1-3139-7BFC-2A09-8DB042E85874}"/>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2" name="ZoneTexte 1">
            <a:extLst>
              <a:ext uri="{FF2B5EF4-FFF2-40B4-BE49-F238E27FC236}">
                <a16:creationId xmlns:a16="http://schemas.microsoft.com/office/drawing/2014/main" id="{1658C7A9-772A-5314-214D-2AF4B1243591}"/>
              </a:ext>
            </a:extLst>
          </p:cNvPr>
          <p:cNvSpPr txBox="1"/>
          <p:nvPr/>
        </p:nvSpPr>
        <p:spPr>
          <a:xfrm>
            <a:off x="1371707" y="1309990"/>
            <a:ext cx="10420241" cy="307777"/>
          </a:xfrm>
          <a:prstGeom prst="rect">
            <a:avLst/>
          </a:prstGeom>
          <a:solidFill>
            <a:srgbClr val="656297"/>
          </a:solidFill>
        </p:spPr>
        <p:txBody>
          <a:bodyPr wrap="square">
            <a:spAutoFit/>
          </a:bodyPr>
          <a:lstStyle/>
          <a:p>
            <a:r>
              <a:rPr lang="fr-FR" sz="1400" b="1">
                <a:solidFill>
                  <a:schemeClr val="bg1"/>
                </a:solidFill>
              </a:rPr>
              <a:t>Développement contraint par la capacité des OUTILS INDUSTRIELS aval</a:t>
            </a:r>
            <a:endParaRPr lang="fr-FR" sz="1400">
              <a:solidFill>
                <a:schemeClr val="bg1"/>
              </a:solidFill>
            </a:endParaRPr>
          </a:p>
        </p:txBody>
      </p:sp>
      <p:grpSp>
        <p:nvGrpSpPr>
          <p:cNvPr id="13" name="Groupe 12">
            <a:extLst>
              <a:ext uri="{FF2B5EF4-FFF2-40B4-BE49-F238E27FC236}">
                <a16:creationId xmlns:a16="http://schemas.microsoft.com/office/drawing/2014/main" id="{D6ED64E3-7407-0853-6048-5E5A5F13C559}"/>
              </a:ext>
            </a:extLst>
          </p:cNvPr>
          <p:cNvGrpSpPr/>
          <p:nvPr/>
        </p:nvGrpSpPr>
        <p:grpSpPr>
          <a:xfrm>
            <a:off x="1187084" y="2352239"/>
            <a:ext cx="689684" cy="689684"/>
            <a:chOff x="1188418" y="2317254"/>
            <a:chExt cx="689684" cy="689684"/>
          </a:xfrm>
        </p:grpSpPr>
        <p:sp>
          <p:nvSpPr>
            <p:cNvPr id="5" name="Ellipse 4">
              <a:extLst>
                <a:ext uri="{FF2B5EF4-FFF2-40B4-BE49-F238E27FC236}">
                  <a16:creationId xmlns:a16="http://schemas.microsoft.com/office/drawing/2014/main" id="{FDCC2FAE-6272-9E35-23FF-29D989655E22}"/>
                </a:ext>
              </a:extLst>
            </p:cNvPr>
            <p:cNvSpPr/>
            <p:nvPr/>
          </p:nvSpPr>
          <p:spPr>
            <a:xfrm>
              <a:off x="1188418" y="2317254"/>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6" name="Graphique 5">
              <a:extLst>
                <a:ext uri="{FF2B5EF4-FFF2-40B4-BE49-F238E27FC236}">
                  <a16:creationId xmlns:a16="http://schemas.microsoft.com/office/drawing/2014/main" id="{B5D67448-D0AE-4813-3A30-E0B52F6F29C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53274" y="2424050"/>
              <a:ext cx="359972" cy="476092"/>
            </a:xfrm>
            <a:prstGeom prst="rect">
              <a:avLst/>
            </a:prstGeom>
          </p:spPr>
        </p:pic>
      </p:grpSp>
      <p:grpSp>
        <p:nvGrpSpPr>
          <p:cNvPr id="18" name="Groupe 17">
            <a:extLst>
              <a:ext uri="{FF2B5EF4-FFF2-40B4-BE49-F238E27FC236}">
                <a16:creationId xmlns:a16="http://schemas.microsoft.com/office/drawing/2014/main" id="{DB32B582-97A8-87D3-D0FA-2A5FD2C9763E}"/>
              </a:ext>
            </a:extLst>
          </p:cNvPr>
          <p:cNvGrpSpPr/>
          <p:nvPr/>
        </p:nvGrpSpPr>
        <p:grpSpPr>
          <a:xfrm>
            <a:off x="6735081" y="2855090"/>
            <a:ext cx="689684" cy="689684"/>
            <a:chOff x="5759405" y="1760177"/>
            <a:chExt cx="730800" cy="730800"/>
          </a:xfrm>
        </p:grpSpPr>
        <p:sp>
          <p:nvSpPr>
            <p:cNvPr id="20" name="Ellipse 19">
              <a:extLst>
                <a:ext uri="{FF2B5EF4-FFF2-40B4-BE49-F238E27FC236}">
                  <a16:creationId xmlns:a16="http://schemas.microsoft.com/office/drawing/2014/main" id="{9A7E83BF-F1DF-A4FE-41D9-F3339AF0BE15}"/>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1" name="Graphique 20">
              <a:extLst>
                <a:ext uri="{FF2B5EF4-FFF2-40B4-BE49-F238E27FC236}">
                  <a16:creationId xmlns:a16="http://schemas.microsoft.com/office/drawing/2014/main" id="{AAAC5137-AA8F-ABE0-8DCD-7CDBE994F0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13622" y="1935979"/>
              <a:ext cx="601699" cy="359551"/>
            </a:xfrm>
            <a:prstGeom prst="rect">
              <a:avLst/>
            </a:prstGeom>
          </p:spPr>
        </p:pic>
      </p:grpSp>
      <p:grpSp>
        <p:nvGrpSpPr>
          <p:cNvPr id="22" name="Groupe 21">
            <a:extLst>
              <a:ext uri="{FF2B5EF4-FFF2-40B4-BE49-F238E27FC236}">
                <a16:creationId xmlns:a16="http://schemas.microsoft.com/office/drawing/2014/main" id="{26A029D8-9927-78B3-9B91-7CDCD329D7F3}"/>
              </a:ext>
            </a:extLst>
          </p:cNvPr>
          <p:cNvGrpSpPr/>
          <p:nvPr/>
        </p:nvGrpSpPr>
        <p:grpSpPr>
          <a:xfrm>
            <a:off x="6735081" y="3598549"/>
            <a:ext cx="689684" cy="689684"/>
            <a:chOff x="5759405" y="3441865"/>
            <a:chExt cx="730800" cy="730800"/>
          </a:xfrm>
        </p:grpSpPr>
        <p:sp>
          <p:nvSpPr>
            <p:cNvPr id="23" name="Ellipse 22">
              <a:extLst>
                <a:ext uri="{FF2B5EF4-FFF2-40B4-BE49-F238E27FC236}">
                  <a16:creationId xmlns:a16="http://schemas.microsoft.com/office/drawing/2014/main" id="{57441A7D-3807-23CB-EEF1-67FB1CC3AB75}"/>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57EC2989-1B7E-58E0-CCD6-74C3029AFC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57913" y="3560923"/>
              <a:ext cx="334553" cy="461684"/>
            </a:xfrm>
            <a:prstGeom prst="rect">
              <a:avLst/>
            </a:prstGeom>
          </p:spPr>
        </p:pic>
      </p:grpSp>
      <p:grpSp>
        <p:nvGrpSpPr>
          <p:cNvPr id="45" name="Groupe 44">
            <a:extLst>
              <a:ext uri="{FF2B5EF4-FFF2-40B4-BE49-F238E27FC236}">
                <a16:creationId xmlns:a16="http://schemas.microsoft.com/office/drawing/2014/main" id="{E1785CDE-1196-FCAC-C9E1-33028443D78E}"/>
              </a:ext>
            </a:extLst>
          </p:cNvPr>
          <p:cNvGrpSpPr/>
          <p:nvPr/>
        </p:nvGrpSpPr>
        <p:grpSpPr>
          <a:xfrm rot="5400000">
            <a:off x="1804826" y="2449932"/>
            <a:ext cx="749797" cy="484444"/>
            <a:chOff x="1609967" y="4435121"/>
            <a:chExt cx="2333822" cy="484444"/>
          </a:xfrm>
        </p:grpSpPr>
        <p:cxnSp>
          <p:nvCxnSpPr>
            <p:cNvPr id="46" name="Connecteur droit 45">
              <a:extLst>
                <a:ext uri="{FF2B5EF4-FFF2-40B4-BE49-F238E27FC236}">
                  <a16:creationId xmlns:a16="http://schemas.microsoft.com/office/drawing/2014/main" id="{D1FE16FE-C26A-4595-6881-29528CBB11F7}"/>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A625929-2F8B-0A57-D6A2-35D382751CAE}"/>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68" name="ZoneTexte 67">
            <a:extLst>
              <a:ext uri="{FF2B5EF4-FFF2-40B4-BE49-F238E27FC236}">
                <a16:creationId xmlns:a16="http://schemas.microsoft.com/office/drawing/2014/main" id="{5E32BBA5-2976-C2FC-C2B4-483ADEB5551B}"/>
              </a:ext>
            </a:extLst>
          </p:cNvPr>
          <p:cNvSpPr txBox="1"/>
          <p:nvPr/>
        </p:nvSpPr>
        <p:spPr>
          <a:xfrm>
            <a:off x="2543419" y="2535008"/>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Volaille</a:t>
            </a:r>
          </a:p>
        </p:txBody>
      </p:sp>
      <p:sp>
        <p:nvSpPr>
          <p:cNvPr id="69" name="ZoneTexte 68">
            <a:extLst>
              <a:ext uri="{FF2B5EF4-FFF2-40B4-BE49-F238E27FC236}">
                <a16:creationId xmlns:a16="http://schemas.microsoft.com/office/drawing/2014/main" id="{9132A297-684F-B5A7-01AD-C4CD0FA35B07}"/>
              </a:ext>
            </a:extLst>
          </p:cNvPr>
          <p:cNvSpPr txBox="1"/>
          <p:nvPr/>
        </p:nvSpPr>
        <p:spPr>
          <a:xfrm>
            <a:off x="2543419" y="3931784"/>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sp>
        <p:nvSpPr>
          <p:cNvPr id="70" name="ZoneTexte 69">
            <a:extLst>
              <a:ext uri="{FF2B5EF4-FFF2-40B4-BE49-F238E27FC236}">
                <a16:creationId xmlns:a16="http://schemas.microsoft.com/office/drawing/2014/main" id="{5D6082A1-2B2F-6C4D-0BFE-3878364928BA}"/>
              </a:ext>
            </a:extLst>
          </p:cNvPr>
          <p:cNvSpPr txBox="1"/>
          <p:nvPr/>
        </p:nvSpPr>
        <p:spPr>
          <a:xfrm>
            <a:off x="8134808" y="3874108"/>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Lait</a:t>
            </a:r>
          </a:p>
        </p:txBody>
      </p:sp>
      <p:grpSp>
        <p:nvGrpSpPr>
          <p:cNvPr id="36" name="Groupe 35">
            <a:extLst>
              <a:ext uri="{FF2B5EF4-FFF2-40B4-BE49-F238E27FC236}">
                <a16:creationId xmlns:a16="http://schemas.microsoft.com/office/drawing/2014/main" id="{E771A6CB-238A-E150-C3ED-B4FA97412F37}"/>
              </a:ext>
            </a:extLst>
          </p:cNvPr>
          <p:cNvGrpSpPr/>
          <p:nvPr/>
        </p:nvGrpSpPr>
        <p:grpSpPr>
          <a:xfrm>
            <a:off x="1188418" y="3818635"/>
            <a:ext cx="689684" cy="689684"/>
            <a:chOff x="1188418" y="3147853"/>
            <a:chExt cx="689684" cy="689684"/>
          </a:xfrm>
        </p:grpSpPr>
        <p:sp>
          <p:nvSpPr>
            <p:cNvPr id="12" name="Ellipse 11">
              <a:extLst>
                <a:ext uri="{FF2B5EF4-FFF2-40B4-BE49-F238E27FC236}">
                  <a16:creationId xmlns:a16="http://schemas.microsoft.com/office/drawing/2014/main" id="{BB4A2990-77F2-4F70-B5AB-DD8AA0070A5D}"/>
                </a:ext>
              </a:extLst>
            </p:cNvPr>
            <p:cNvSpPr/>
            <p:nvPr/>
          </p:nvSpPr>
          <p:spPr>
            <a:xfrm>
              <a:off x="1188418" y="3147853"/>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0" name="Graphique 9">
              <a:extLst>
                <a:ext uri="{FF2B5EF4-FFF2-40B4-BE49-F238E27FC236}">
                  <a16:creationId xmlns:a16="http://schemas.microsoft.com/office/drawing/2014/main" id="{D4C67BEA-972C-5070-A8F8-04933DD40E7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20729807">
              <a:off x="1404805" y="3421541"/>
              <a:ext cx="387631" cy="323028"/>
            </a:xfrm>
            <a:prstGeom prst="rect">
              <a:avLst/>
            </a:prstGeom>
          </p:spPr>
        </p:pic>
        <p:pic>
          <p:nvPicPr>
            <p:cNvPr id="34" name="Graphique 33">
              <a:extLst>
                <a:ext uri="{FF2B5EF4-FFF2-40B4-BE49-F238E27FC236}">
                  <a16:creationId xmlns:a16="http://schemas.microsoft.com/office/drawing/2014/main" id="{B7F3951E-2D2F-1841-B23B-455BF759EC0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1040319">
              <a:off x="1237097" y="3212283"/>
              <a:ext cx="368845" cy="368845"/>
            </a:xfrm>
            <a:prstGeom prst="rect">
              <a:avLst/>
            </a:prstGeom>
          </p:spPr>
        </p:pic>
      </p:grpSp>
      <p:grpSp>
        <p:nvGrpSpPr>
          <p:cNvPr id="38" name="Groupe 37">
            <a:extLst>
              <a:ext uri="{FF2B5EF4-FFF2-40B4-BE49-F238E27FC236}">
                <a16:creationId xmlns:a16="http://schemas.microsoft.com/office/drawing/2014/main" id="{05A068B0-C98F-83E2-9EA0-D86E732A6DD4}"/>
              </a:ext>
            </a:extLst>
          </p:cNvPr>
          <p:cNvGrpSpPr/>
          <p:nvPr/>
        </p:nvGrpSpPr>
        <p:grpSpPr>
          <a:xfrm rot="16200000">
            <a:off x="2640800" y="3504175"/>
            <a:ext cx="751537" cy="1294772"/>
            <a:chOff x="1524805" y="1741699"/>
            <a:chExt cx="1594012" cy="792839"/>
          </a:xfrm>
        </p:grpSpPr>
        <p:sp>
          <p:nvSpPr>
            <p:cNvPr id="39" name="Triangle isocèle 38">
              <a:extLst>
                <a:ext uri="{FF2B5EF4-FFF2-40B4-BE49-F238E27FC236}">
                  <a16:creationId xmlns:a16="http://schemas.microsoft.com/office/drawing/2014/main" id="{83E06C4A-9969-ECA1-0903-C323E6946A68}"/>
                </a:ext>
              </a:extLst>
            </p:cNvPr>
            <p:cNvSpPr/>
            <p:nvPr/>
          </p:nvSpPr>
          <p:spPr>
            <a:xfrm rot="10800000">
              <a:off x="1974893" y="2366484"/>
              <a:ext cx="693843"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0" name="Rectangle 39">
              <a:extLst>
                <a:ext uri="{FF2B5EF4-FFF2-40B4-BE49-F238E27FC236}">
                  <a16:creationId xmlns:a16="http://schemas.microsoft.com/office/drawing/2014/main" id="{0747EA8A-F23A-1137-1675-3836D9F89DE6}"/>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42" name="Groupe 41">
            <a:extLst>
              <a:ext uri="{FF2B5EF4-FFF2-40B4-BE49-F238E27FC236}">
                <a16:creationId xmlns:a16="http://schemas.microsoft.com/office/drawing/2014/main" id="{056A4198-DA4B-DBC7-5A43-B94EB8F13348}"/>
              </a:ext>
            </a:extLst>
          </p:cNvPr>
          <p:cNvGrpSpPr/>
          <p:nvPr/>
        </p:nvGrpSpPr>
        <p:grpSpPr>
          <a:xfrm rot="5400000">
            <a:off x="1804826" y="3910209"/>
            <a:ext cx="749797" cy="484444"/>
            <a:chOff x="1609967" y="4435121"/>
            <a:chExt cx="2333822" cy="484444"/>
          </a:xfrm>
        </p:grpSpPr>
        <p:cxnSp>
          <p:nvCxnSpPr>
            <p:cNvPr id="44" name="Connecteur droit 43">
              <a:extLst>
                <a:ext uri="{FF2B5EF4-FFF2-40B4-BE49-F238E27FC236}">
                  <a16:creationId xmlns:a16="http://schemas.microsoft.com/office/drawing/2014/main" id="{E775B87F-45AB-A27F-6637-74157B2C3DB0}"/>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61439508-A0A4-7DB5-80CA-FC6BEB5C26B8}"/>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52" name="ZoneTexte 51">
            <a:extLst>
              <a:ext uri="{FF2B5EF4-FFF2-40B4-BE49-F238E27FC236}">
                <a16:creationId xmlns:a16="http://schemas.microsoft.com/office/drawing/2014/main" id="{35A28062-589C-11B8-AA94-D6188B9EBD07}"/>
              </a:ext>
            </a:extLst>
          </p:cNvPr>
          <p:cNvSpPr txBox="1"/>
          <p:nvPr/>
        </p:nvSpPr>
        <p:spPr>
          <a:xfrm>
            <a:off x="2543418" y="3831537"/>
            <a:ext cx="985763" cy="667747"/>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Légumes</a:t>
            </a:r>
          </a:p>
          <a:p>
            <a:pPr lvl="0"/>
            <a:r>
              <a:rPr lang="fr-FR">
                <a:solidFill>
                  <a:srgbClr val="656297"/>
                </a:solidFill>
              </a:rPr>
              <a:t>Pommes de terre</a:t>
            </a:r>
          </a:p>
        </p:txBody>
      </p:sp>
      <p:sp>
        <p:nvSpPr>
          <p:cNvPr id="53" name="ZoneTexte 52">
            <a:extLst>
              <a:ext uri="{FF2B5EF4-FFF2-40B4-BE49-F238E27FC236}">
                <a16:creationId xmlns:a16="http://schemas.microsoft.com/office/drawing/2014/main" id="{D6BFC696-1F07-4672-2846-ABCC6409F8E2}"/>
              </a:ext>
            </a:extLst>
          </p:cNvPr>
          <p:cNvSpPr txBox="1"/>
          <p:nvPr/>
        </p:nvSpPr>
        <p:spPr>
          <a:xfrm>
            <a:off x="3663955" y="3925661"/>
            <a:ext cx="2356093"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Besoin de structurer </a:t>
            </a:r>
          </a:p>
          <a:p>
            <a:pPr lvl="0"/>
            <a:r>
              <a:rPr lang="fr-FR">
                <a:solidFill>
                  <a:srgbClr val="656297"/>
                </a:solidFill>
              </a:rPr>
              <a:t>la transformation</a:t>
            </a:r>
          </a:p>
        </p:txBody>
      </p:sp>
      <p:grpSp>
        <p:nvGrpSpPr>
          <p:cNvPr id="54" name="Groupe 53">
            <a:extLst>
              <a:ext uri="{FF2B5EF4-FFF2-40B4-BE49-F238E27FC236}">
                <a16:creationId xmlns:a16="http://schemas.microsoft.com/office/drawing/2014/main" id="{1E52F146-FA61-83C7-75B7-DBF1A0631CC6}"/>
              </a:ext>
            </a:extLst>
          </p:cNvPr>
          <p:cNvGrpSpPr/>
          <p:nvPr/>
        </p:nvGrpSpPr>
        <p:grpSpPr>
          <a:xfrm rot="5400000">
            <a:off x="7062784" y="3352124"/>
            <a:ext cx="1416662" cy="484444"/>
            <a:chOff x="4285643" y="4435121"/>
            <a:chExt cx="4409509" cy="484444"/>
          </a:xfrm>
        </p:grpSpPr>
        <p:cxnSp>
          <p:nvCxnSpPr>
            <p:cNvPr id="55" name="Connecteur droit 54">
              <a:extLst>
                <a:ext uri="{FF2B5EF4-FFF2-40B4-BE49-F238E27FC236}">
                  <a16:creationId xmlns:a16="http://schemas.microsoft.com/office/drawing/2014/main" id="{E0659C0B-63A3-D867-3970-B47945C3B076}"/>
                </a:ext>
              </a:extLst>
            </p:cNvPr>
            <p:cNvCxnSpPr>
              <a:cxnSpLocks/>
            </p:cNvCxnSpPr>
            <p:nvPr/>
          </p:nvCxnSpPr>
          <p:spPr>
            <a:xfrm rot="16200000">
              <a:off x="6490398" y="2230366"/>
              <a:ext cx="0" cy="4409509"/>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1D4DCA6C-A461-A870-1575-D92FBF0ED9E6}"/>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2937AB8E-14DF-88A6-B7C6-3705F64AD224}"/>
                </a:ext>
              </a:extLst>
            </p:cNvPr>
            <p:cNvCxnSpPr>
              <a:cxnSpLocks/>
            </p:cNvCxnSpPr>
            <p:nvPr/>
          </p:nvCxnSpPr>
          <p:spPr>
            <a:xfrm>
              <a:off x="7714308"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75" name="ZoneTexte 74">
            <a:extLst>
              <a:ext uri="{FF2B5EF4-FFF2-40B4-BE49-F238E27FC236}">
                <a16:creationId xmlns:a16="http://schemas.microsoft.com/office/drawing/2014/main" id="{4E29B299-79B0-E040-60C2-8F985E2C3A94}"/>
              </a:ext>
            </a:extLst>
          </p:cNvPr>
          <p:cNvSpPr txBox="1"/>
          <p:nvPr/>
        </p:nvSpPr>
        <p:spPr>
          <a:xfrm>
            <a:off x="8134808" y="3074008"/>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sp>
        <p:nvSpPr>
          <p:cNvPr id="76" name="ZoneTexte 75">
            <a:extLst>
              <a:ext uri="{FF2B5EF4-FFF2-40B4-BE49-F238E27FC236}">
                <a16:creationId xmlns:a16="http://schemas.microsoft.com/office/drawing/2014/main" id="{579EDFBF-E7CC-CF3F-EB34-32FA5993815C}"/>
              </a:ext>
            </a:extLst>
          </p:cNvPr>
          <p:cNvSpPr txBox="1"/>
          <p:nvPr/>
        </p:nvSpPr>
        <p:spPr>
          <a:xfrm>
            <a:off x="9255344" y="3371521"/>
            <a:ext cx="2250856" cy="667747"/>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Maintien et modernisation des outils existants</a:t>
            </a:r>
          </a:p>
        </p:txBody>
      </p:sp>
    </p:spTree>
    <p:extLst>
      <p:ext uri="{BB962C8B-B14F-4D97-AF65-F5344CB8AC3E}">
        <p14:creationId xmlns:p14="http://schemas.microsoft.com/office/powerpoint/2010/main" val="335095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CAA67-3B00-1DB5-E680-2755FC3F5336}"/>
            </a:ext>
          </a:extLst>
        </p:cNvPr>
        <p:cNvGrpSpPr/>
        <p:nvPr/>
      </p:nvGrpSpPr>
      <p:grpSpPr>
        <a:xfrm>
          <a:off x="0" y="0"/>
          <a:ext cx="0" cy="0"/>
          <a:chOff x="0" y="0"/>
          <a:chExt cx="0" cy="0"/>
        </a:xfrm>
      </p:grpSpPr>
      <p:grpSp>
        <p:nvGrpSpPr>
          <p:cNvPr id="64" name="Groupe 63">
            <a:extLst>
              <a:ext uri="{FF2B5EF4-FFF2-40B4-BE49-F238E27FC236}">
                <a16:creationId xmlns:a16="http://schemas.microsoft.com/office/drawing/2014/main" id="{A47EF489-C078-4C78-F1F9-64E64D6DE4A5}"/>
              </a:ext>
            </a:extLst>
          </p:cNvPr>
          <p:cNvGrpSpPr/>
          <p:nvPr/>
        </p:nvGrpSpPr>
        <p:grpSpPr>
          <a:xfrm rot="16200000">
            <a:off x="7736164" y="3817767"/>
            <a:ext cx="1200331" cy="1294772"/>
            <a:chOff x="1524805" y="1741699"/>
            <a:chExt cx="1594012" cy="792839"/>
          </a:xfrm>
        </p:grpSpPr>
        <p:sp>
          <p:nvSpPr>
            <p:cNvPr id="65" name="Triangle isocèle 64">
              <a:extLst>
                <a:ext uri="{FF2B5EF4-FFF2-40B4-BE49-F238E27FC236}">
                  <a16:creationId xmlns:a16="http://schemas.microsoft.com/office/drawing/2014/main" id="{969739F5-4380-62C4-006B-F22A3EFA8CE4}"/>
                </a:ext>
              </a:extLst>
            </p:cNvPr>
            <p:cNvSpPr/>
            <p:nvPr/>
          </p:nvSpPr>
          <p:spPr>
            <a:xfrm rot="10800000">
              <a:off x="2080618" y="2366484"/>
              <a:ext cx="512482"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7" name="Rectangle 66">
              <a:extLst>
                <a:ext uri="{FF2B5EF4-FFF2-40B4-BE49-F238E27FC236}">
                  <a16:creationId xmlns:a16="http://schemas.microsoft.com/office/drawing/2014/main" id="{052EA4E6-0F0A-D4EF-963C-C7E871678A5E}"/>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71" name="Groupe 70">
            <a:extLst>
              <a:ext uri="{FF2B5EF4-FFF2-40B4-BE49-F238E27FC236}">
                <a16:creationId xmlns:a16="http://schemas.microsoft.com/office/drawing/2014/main" id="{D6D35E1D-BE04-AA56-65CE-0FB95E37DC8F}"/>
              </a:ext>
            </a:extLst>
          </p:cNvPr>
          <p:cNvGrpSpPr/>
          <p:nvPr/>
        </p:nvGrpSpPr>
        <p:grpSpPr>
          <a:xfrm rot="5400000">
            <a:off x="6900189" y="4223803"/>
            <a:ext cx="1198593" cy="484444"/>
            <a:chOff x="1609967" y="4435121"/>
            <a:chExt cx="2333822" cy="484444"/>
          </a:xfrm>
        </p:grpSpPr>
        <p:cxnSp>
          <p:nvCxnSpPr>
            <p:cNvPr id="72" name="Connecteur droit 71">
              <a:extLst>
                <a:ext uri="{FF2B5EF4-FFF2-40B4-BE49-F238E27FC236}">
                  <a16:creationId xmlns:a16="http://schemas.microsoft.com/office/drawing/2014/main" id="{6A916A31-36BF-AAF7-D254-E2BF84098DFF}"/>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785E651-EA8F-4683-B368-748B78E81C5E}"/>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47" name="ZoneTexte 46">
            <a:extLst>
              <a:ext uri="{FF2B5EF4-FFF2-40B4-BE49-F238E27FC236}">
                <a16:creationId xmlns:a16="http://schemas.microsoft.com/office/drawing/2014/main" id="{17C893FF-95C0-D890-7212-4319173F1AC0}"/>
              </a:ext>
            </a:extLst>
          </p:cNvPr>
          <p:cNvSpPr txBox="1"/>
          <p:nvPr/>
        </p:nvSpPr>
        <p:spPr>
          <a:xfrm>
            <a:off x="7863179" y="2243550"/>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grpSp>
        <p:nvGrpSpPr>
          <p:cNvPr id="49" name="Groupe 48">
            <a:extLst>
              <a:ext uri="{FF2B5EF4-FFF2-40B4-BE49-F238E27FC236}">
                <a16:creationId xmlns:a16="http://schemas.microsoft.com/office/drawing/2014/main" id="{CE766725-5109-2499-0E49-CAE22C923A79}"/>
              </a:ext>
            </a:extLst>
          </p:cNvPr>
          <p:cNvGrpSpPr/>
          <p:nvPr/>
        </p:nvGrpSpPr>
        <p:grpSpPr>
          <a:xfrm rot="16200000">
            <a:off x="7736163" y="2040338"/>
            <a:ext cx="1200331" cy="1294772"/>
            <a:chOff x="1524805" y="1741699"/>
            <a:chExt cx="1594012" cy="792839"/>
          </a:xfrm>
        </p:grpSpPr>
        <p:sp>
          <p:nvSpPr>
            <p:cNvPr id="50" name="Triangle isocèle 49">
              <a:extLst>
                <a:ext uri="{FF2B5EF4-FFF2-40B4-BE49-F238E27FC236}">
                  <a16:creationId xmlns:a16="http://schemas.microsoft.com/office/drawing/2014/main" id="{A17A439D-F801-E769-A03F-5CCDB13E7F16}"/>
                </a:ext>
              </a:extLst>
            </p:cNvPr>
            <p:cNvSpPr/>
            <p:nvPr/>
          </p:nvSpPr>
          <p:spPr>
            <a:xfrm rot="10800000">
              <a:off x="2080618" y="2366484"/>
              <a:ext cx="512482"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7" name="Rectangle 56">
              <a:extLst>
                <a:ext uri="{FF2B5EF4-FFF2-40B4-BE49-F238E27FC236}">
                  <a16:creationId xmlns:a16="http://schemas.microsoft.com/office/drawing/2014/main" id="{43A2FFD7-A777-1FB9-34C4-01656D490DAD}"/>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59" name="Groupe 58">
            <a:extLst>
              <a:ext uri="{FF2B5EF4-FFF2-40B4-BE49-F238E27FC236}">
                <a16:creationId xmlns:a16="http://schemas.microsoft.com/office/drawing/2014/main" id="{99F33FA9-BBCF-B2E6-5209-78E44F596406}"/>
              </a:ext>
            </a:extLst>
          </p:cNvPr>
          <p:cNvGrpSpPr/>
          <p:nvPr/>
        </p:nvGrpSpPr>
        <p:grpSpPr>
          <a:xfrm rot="5400000">
            <a:off x="6900188" y="2446374"/>
            <a:ext cx="1198593" cy="484444"/>
            <a:chOff x="1609967" y="4435121"/>
            <a:chExt cx="2333822" cy="484444"/>
          </a:xfrm>
        </p:grpSpPr>
        <p:cxnSp>
          <p:nvCxnSpPr>
            <p:cNvPr id="60" name="Connecteur droit 59">
              <a:extLst>
                <a:ext uri="{FF2B5EF4-FFF2-40B4-BE49-F238E27FC236}">
                  <a16:creationId xmlns:a16="http://schemas.microsoft.com/office/drawing/2014/main" id="{603193C0-9A37-95E1-6A49-9F4C0CAF91AE}"/>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7B8FE81-5C8A-CDF5-D384-70530552414E}"/>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grpSp>
        <p:nvGrpSpPr>
          <p:cNvPr id="61" name="Groupe 60">
            <a:extLst>
              <a:ext uri="{FF2B5EF4-FFF2-40B4-BE49-F238E27FC236}">
                <a16:creationId xmlns:a16="http://schemas.microsoft.com/office/drawing/2014/main" id="{05BD06DC-2EAC-96BC-6ABC-A19C78865EBC}"/>
              </a:ext>
            </a:extLst>
          </p:cNvPr>
          <p:cNvGrpSpPr/>
          <p:nvPr/>
        </p:nvGrpSpPr>
        <p:grpSpPr>
          <a:xfrm rot="16200000">
            <a:off x="2292839" y="2006768"/>
            <a:ext cx="1416663" cy="1294772"/>
            <a:chOff x="77450" y="1741699"/>
            <a:chExt cx="3004746" cy="792839"/>
          </a:xfrm>
        </p:grpSpPr>
        <p:sp>
          <p:nvSpPr>
            <p:cNvPr id="62" name="Triangle isocèle 61">
              <a:extLst>
                <a:ext uri="{FF2B5EF4-FFF2-40B4-BE49-F238E27FC236}">
                  <a16:creationId xmlns:a16="http://schemas.microsoft.com/office/drawing/2014/main" id="{26B2603A-8969-1ADE-CD97-F2FE1A5621E4}"/>
                </a:ext>
              </a:extLst>
            </p:cNvPr>
            <p:cNvSpPr/>
            <p:nvPr/>
          </p:nvSpPr>
          <p:spPr>
            <a:xfrm rot="10800000">
              <a:off x="1232901" y="2366484"/>
              <a:ext cx="693844"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6" name="Rectangle 65">
              <a:extLst>
                <a:ext uri="{FF2B5EF4-FFF2-40B4-BE49-F238E27FC236}">
                  <a16:creationId xmlns:a16="http://schemas.microsoft.com/office/drawing/2014/main" id="{9DC17D2A-0601-1A32-1D57-77D5E0DFC9E7}"/>
                </a:ext>
              </a:extLst>
            </p:cNvPr>
            <p:cNvSpPr/>
            <p:nvPr/>
          </p:nvSpPr>
          <p:spPr>
            <a:xfrm>
              <a:off x="77450" y="1741699"/>
              <a:ext cx="3004746"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4" name="Titre 9">
            <a:extLst>
              <a:ext uri="{FF2B5EF4-FFF2-40B4-BE49-F238E27FC236}">
                <a16:creationId xmlns:a16="http://schemas.microsoft.com/office/drawing/2014/main" id="{E34C9AC9-AA8E-C185-53A8-33F1F3A8FB1E}"/>
              </a:ext>
            </a:extLst>
          </p:cNvPr>
          <p:cNvSpPr>
            <a:spLocks noGrp="1"/>
          </p:cNvSpPr>
          <p:nvPr>
            <p:ph type="title"/>
          </p:nvPr>
        </p:nvSpPr>
        <p:spPr>
          <a:xfrm>
            <a:off x="1828800" y="402771"/>
            <a:ext cx="9918700" cy="731547"/>
          </a:xfrm>
        </p:spPr>
        <p:txBody>
          <a:bodyPr>
            <a:normAutofit/>
          </a:bodyPr>
          <a:lstStyle/>
          <a:p>
            <a:r>
              <a:rPr lang="fr-FR"/>
              <a:t>Freins et leviers spécifiques </a:t>
            </a:r>
            <a:br>
              <a:rPr lang="fr-FR"/>
            </a:br>
            <a:r>
              <a:rPr lang="fr-FR" sz="1800"/>
              <a:t>Des ressources à sécuriser</a:t>
            </a:r>
            <a:endParaRPr lang="fr-FR"/>
          </a:p>
        </p:txBody>
      </p:sp>
      <p:sp>
        <p:nvSpPr>
          <p:cNvPr id="9" name="ZoneTexte 8">
            <a:extLst>
              <a:ext uri="{FF2B5EF4-FFF2-40B4-BE49-F238E27FC236}">
                <a16:creationId xmlns:a16="http://schemas.microsoft.com/office/drawing/2014/main" id="{3D18E72E-0B63-582B-49EA-7462898720BB}"/>
              </a:ext>
            </a:extLst>
          </p:cNvPr>
          <p:cNvSpPr txBox="1"/>
          <p:nvPr/>
        </p:nvSpPr>
        <p:spPr>
          <a:xfrm>
            <a:off x="3635256" y="2304964"/>
            <a:ext cx="2356093" cy="646331"/>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nSpc>
                <a:spcPct val="100000"/>
              </a:lnSpc>
              <a:spcBef>
                <a:spcPts val="0"/>
              </a:spcBef>
            </a:pPr>
            <a:r>
              <a:rPr lang="fr-FR">
                <a:solidFill>
                  <a:srgbClr val="656297"/>
                </a:solidFill>
              </a:rPr>
              <a:t>Disponibilité en veaux (lien lait / viande)</a:t>
            </a:r>
          </a:p>
          <a:p>
            <a:pPr>
              <a:lnSpc>
                <a:spcPct val="100000"/>
              </a:lnSpc>
              <a:spcBef>
                <a:spcPts val="0"/>
              </a:spcBef>
            </a:pPr>
            <a:endParaRPr lang="fr-FR">
              <a:solidFill>
                <a:srgbClr val="656297"/>
              </a:solidFill>
            </a:endParaRPr>
          </a:p>
        </p:txBody>
      </p:sp>
      <p:sp>
        <p:nvSpPr>
          <p:cNvPr id="2" name="ZoneTexte 1">
            <a:extLst>
              <a:ext uri="{FF2B5EF4-FFF2-40B4-BE49-F238E27FC236}">
                <a16:creationId xmlns:a16="http://schemas.microsoft.com/office/drawing/2014/main" id="{28C88B06-2852-D28B-931D-DEB6569876E3}"/>
              </a:ext>
            </a:extLst>
          </p:cNvPr>
          <p:cNvSpPr txBox="1"/>
          <p:nvPr/>
        </p:nvSpPr>
        <p:spPr>
          <a:xfrm>
            <a:off x="1371707" y="1309990"/>
            <a:ext cx="10420241" cy="307777"/>
          </a:xfrm>
          <a:prstGeom prst="rect">
            <a:avLst/>
          </a:prstGeom>
          <a:solidFill>
            <a:srgbClr val="656297"/>
          </a:solidFill>
        </p:spPr>
        <p:txBody>
          <a:bodyPr wrap="square">
            <a:spAutoFit/>
          </a:bodyPr>
          <a:lstStyle/>
          <a:p>
            <a:r>
              <a:rPr lang="fr-FR" sz="1400" b="1">
                <a:solidFill>
                  <a:schemeClr val="bg1"/>
                </a:solidFill>
              </a:rPr>
              <a:t>Conditions de production déterminantes</a:t>
            </a:r>
            <a:endParaRPr lang="fr-FR" sz="1400">
              <a:solidFill>
                <a:schemeClr val="bg1"/>
              </a:solidFill>
            </a:endParaRPr>
          </a:p>
        </p:txBody>
      </p:sp>
      <p:grpSp>
        <p:nvGrpSpPr>
          <p:cNvPr id="15" name="Groupe 14">
            <a:extLst>
              <a:ext uri="{FF2B5EF4-FFF2-40B4-BE49-F238E27FC236}">
                <a16:creationId xmlns:a16="http://schemas.microsoft.com/office/drawing/2014/main" id="{A5DD1709-8063-59BA-8C63-F2690A95B1CB}"/>
              </a:ext>
            </a:extLst>
          </p:cNvPr>
          <p:cNvGrpSpPr/>
          <p:nvPr/>
        </p:nvGrpSpPr>
        <p:grpSpPr>
          <a:xfrm>
            <a:off x="6470449" y="4119254"/>
            <a:ext cx="689684" cy="689684"/>
            <a:chOff x="1808234" y="5248246"/>
            <a:chExt cx="730800" cy="730800"/>
          </a:xfrm>
        </p:grpSpPr>
        <p:sp>
          <p:nvSpPr>
            <p:cNvPr id="16" name="Ellipse 15">
              <a:extLst>
                <a:ext uri="{FF2B5EF4-FFF2-40B4-BE49-F238E27FC236}">
                  <a16:creationId xmlns:a16="http://schemas.microsoft.com/office/drawing/2014/main" id="{34B571D6-DC35-B329-5C63-6B1F1CD8ECE5}"/>
                </a:ext>
              </a:extLst>
            </p:cNvPr>
            <p:cNvSpPr/>
            <p:nvPr/>
          </p:nvSpPr>
          <p:spPr>
            <a:xfrm>
              <a:off x="1808234" y="5248246"/>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7" name="Graphique 16">
              <a:extLst>
                <a:ext uri="{FF2B5EF4-FFF2-40B4-BE49-F238E27FC236}">
                  <a16:creationId xmlns:a16="http://schemas.microsoft.com/office/drawing/2014/main" id="{68A8A5EA-5644-ACC5-A45D-1563DBE4EE3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924047" y="5426350"/>
              <a:ext cx="482356" cy="365970"/>
            </a:xfrm>
            <a:prstGeom prst="rect">
              <a:avLst/>
            </a:prstGeom>
          </p:spPr>
        </p:pic>
      </p:grpSp>
      <p:grpSp>
        <p:nvGrpSpPr>
          <p:cNvPr id="35" name="Groupe 34">
            <a:extLst>
              <a:ext uri="{FF2B5EF4-FFF2-40B4-BE49-F238E27FC236}">
                <a16:creationId xmlns:a16="http://schemas.microsoft.com/office/drawing/2014/main" id="{EC51EE93-2006-1D7D-4218-8F852A0D63F2}"/>
              </a:ext>
            </a:extLst>
          </p:cNvPr>
          <p:cNvGrpSpPr/>
          <p:nvPr/>
        </p:nvGrpSpPr>
        <p:grpSpPr>
          <a:xfrm>
            <a:off x="6470449" y="2376613"/>
            <a:ext cx="689684" cy="689684"/>
            <a:chOff x="-1043075" y="2326421"/>
            <a:chExt cx="689684" cy="689684"/>
          </a:xfrm>
        </p:grpSpPr>
        <p:sp>
          <p:nvSpPr>
            <p:cNvPr id="27" name="Ellipse 26">
              <a:extLst>
                <a:ext uri="{FF2B5EF4-FFF2-40B4-BE49-F238E27FC236}">
                  <a16:creationId xmlns:a16="http://schemas.microsoft.com/office/drawing/2014/main" id="{02B00C2C-3F3D-DDDB-BC53-259A347F979F}"/>
                </a:ext>
              </a:extLst>
            </p:cNvPr>
            <p:cNvSpPr/>
            <p:nvPr/>
          </p:nvSpPr>
          <p:spPr>
            <a:xfrm>
              <a:off x="-1043075" y="2326421"/>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8" name="Graphique 27">
              <a:extLst>
                <a:ext uri="{FF2B5EF4-FFF2-40B4-BE49-F238E27FC236}">
                  <a16:creationId xmlns:a16="http://schemas.microsoft.com/office/drawing/2014/main" id="{C00CE886-17A4-3EDA-7AD6-0CDE2B7316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3483" y="2471072"/>
              <a:ext cx="370500" cy="370500"/>
            </a:xfrm>
            <a:prstGeom prst="rect">
              <a:avLst/>
            </a:prstGeom>
          </p:spPr>
        </p:pic>
      </p:grpSp>
      <p:grpSp>
        <p:nvGrpSpPr>
          <p:cNvPr id="29" name="Groupe 28">
            <a:extLst>
              <a:ext uri="{FF2B5EF4-FFF2-40B4-BE49-F238E27FC236}">
                <a16:creationId xmlns:a16="http://schemas.microsoft.com/office/drawing/2014/main" id="{131A6131-C05D-95EF-EAFF-098A775AD94B}"/>
              </a:ext>
            </a:extLst>
          </p:cNvPr>
          <p:cNvGrpSpPr/>
          <p:nvPr/>
        </p:nvGrpSpPr>
        <p:grpSpPr>
          <a:xfrm>
            <a:off x="1174669" y="4148528"/>
            <a:ext cx="689684" cy="689684"/>
            <a:chOff x="9639893" y="1760177"/>
            <a:chExt cx="730800" cy="730800"/>
          </a:xfrm>
        </p:grpSpPr>
        <p:sp>
          <p:nvSpPr>
            <p:cNvPr id="41" name="Ellipse 40">
              <a:extLst>
                <a:ext uri="{FF2B5EF4-FFF2-40B4-BE49-F238E27FC236}">
                  <a16:creationId xmlns:a16="http://schemas.microsoft.com/office/drawing/2014/main" id="{3C62B2F3-3A50-F799-195E-023A9519F25E}"/>
                </a:ext>
              </a:extLst>
            </p:cNvPr>
            <p:cNvSpPr/>
            <p:nvPr/>
          </p:nvSpPr>
          <p:spPr>
            <a:xfrm>
              <a:off x="9639893"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Graphique 42">
              <a:extLst>
                <a:ext uri="{FF2B5EF4-FFF2-40B4-BE49-F238E27FC236}">
                  <a16:creationId xmlns:a16="http://schemas.microsoft.com/office/drawing/2014/main" id="{8D63A860-D5D2-A85A-F5A2-54BE87FB66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61703" y="1908271"/>
              <a:ext cx="492730" cy="390344"/>
            </a:xfrm>
            <a:prstGeom prst="rect">
              <a:avLst/>
            </a:prstGeom>
          </p:spPr>
        </p:pic>
      </p:grpSp>
      <p:sp>
        <p:nvSpPr>
          <p:cNvPr id="68" name="ZoneTexte 67">
            <a:extLst>
              <a:ext uri="{FF2B5EF4-FFF2-40B4-BE49-F238E27FC236}">
                <a16:creationId xmlns:a16="http://schemas.microsoft.com/office/drawing/2014/main" id="{86FFF187-EDE5-E24F-B625-A009FDCD84EB}"/>
              </a:ext>
            </a:extLst>
          </p:cNvPr>
          <p:cNvSpPr txBox="1"/>
          <p:nvPr/>
        </p:nvSpPr>
        <p:spPr>
          <a:xfrm>
            <a:off x="2543419" y="2173058"/>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Bovin</a:t>
            </a:r>
          </a:p>
        </p:txBody>
      </p:sp>
      <p:sp>
        <p:nvSpPr>
          <p:cNvPr id="69" name="ZoneTexte 68">
            <a:extLst>
              <a:ext uri="{FF2B5EF4-FFF2-40B4-BE49-F238E27FC236}">
                <a16:creationId xmlns:a16="http://schemas.microsoft.com/office/drawing/2014/main" id="{DF8FBB2B-B57F-E87E-0CB6-E3AD9BB64A90}"/>
              </a:ext>
            </a:extLst>
          </p:cNvPr>
          <p:cNvSpPr txBox="1"/>
          <p:nvPr/>
        </p:nvSpPr>
        <p:spPr>
          <a:xfrm>
            <a:off x="2543419" y="4031254"/>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sp>
        <p:nvSpPr>
          <p:cNvPr id="70" name="ZoneTexte 69">
            <a:extLst>
              <a:ext uri="{FF2B5EF4-FFF2-40B4-BE49-F238E27FC236}">
                <a16:creationId xmlns:a16="http://schemas.microsoft.com/office/drawing/2014/main" id="{1C00DB6F-A7E4-7825-D0C1-140D0B5D4FBA}"/>
              </a:ext>
            </a:extLst>
          </p:cNvPr>
          <p:cNvSpPr txBox="1"/>
          <p:nvPr/>
        </p:nvSpPr>
        <p:spPr>
          <a:xfrm>
            <a:off x="7767041" y="4306870"/>
            <a:ext cx="1364959"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Pisciculture</a:t>
            </a:r>
          </a:p>
        </p:txBody>
      </p:sp>
      <p:grpSp>
        <p:nvGrpSpPr>
          <p:cNvPr id="38" name="Groupe 37">
            <a:extLst>
              <a:ext uri="{FF2B5EF4-FFF2-40B4-BE49-F238E27FC236}">
                <a16:creationId xmlns:a16="http://schemas.microsoft.com/office/drawing/2014/main" id="{6BC5106D-402D-8B79-0400-5E405305C8AB}"/>
              </a:ext>
            </a:extLst>
          </p:cNvPr>
          <p:cNvGrpSpPr/>
          <p:nvPr/>
        </p:nvGrpSpPr>
        <p:grpSpPr>
          <a:xfrm rot="16200000">
            <a:off x="2416403" y="3828042"/>
            <a:ext cx="1200331" cy="1294772"/>
            <a:chOff x="1524805" y="1741699"/>
            <a:chExt cx="1594012" cy="792839"/>
          </a:xfrm>
        </p:grpSpPr>
        <p:sp>
          <p:nvSpPr>
            <p:cNvPr id="39" name="Triangle isocèle 38">
              <a:extLst>
                <a:ext uri="{FF2B5EF4-FFF2-40B4-BE49-F238E27FC236}">
                  <a16:creationId xmlns:a16="http://schemas.microsoft.com/office/drawing/2014/main" id="{C2A2791B-7AE5-82F1-5BD0-4F58DAD54CAB}"/>
                </a:ext>
              </a:extLst>
            </p:cNvPr>
            <p:cNvSpPr/>
            <p:nvPr/>
          </p:nvSpPr>
          <p:spPr>
            <a:xfrm rot="10800000">
              <a:off x="2080618" y="2366484"/>
              <a:ext cx="512482"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0" name="Rectangle 39">
              <a:extLst>
                <a:ext uri="{FF2B5EF4-FFF2-40B4-BE49-F238E27FC236}">
                  <a16:creationId xmlns:a16="http://schemas.microsoft.com/office/drawing/2014/main" id="{B3E0521C-557D-4543-8002-4F8A571D2BF9}"/>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42" name="Groupe 41">
            <a:extLst>
              <a:ext uri="{FF2B5EF4-FFF2-40B4-BE49-F238E27FC236}">
                <a16:creationId xmlns:a16="http://schemas.microsoft.com/office/drawing/2014/main" id="{C3772CF4-9ACE-3B59-C899-1BC516A93DFF}"/>
              </a:ext>
            </a:extLst>
          </p:cNvPr>
          <p:cNvGrpSpPr/>
          <p:nvPr/>
        </p:nvGrpSpPr>
        <p:grpSpPr>
          <a:xfrm rot="5400000">
            <a:off x="1580428" y="4234078"/>
            <a:ext cx="1198593" cy="484444"/>
            <a:chOff x="1609967" y="4435121"/>
            <a:chExt cx="2333822" cy="484444"/>
          </a:xfrm>
        </p:grpSpPr>
        <p:cxnSp>
          <p:nvCxnSpPr>
            <p:cNvPr id="44" name="Connecteur droit 43">
              <a:extLst>
                <a:ext uri="{FF2B5EF4-FFF2-40B4-BE49-F238E27FC236}">
                  <a16:creationId xmlns:a16="http://schemas.microsoft.com/office/drawing/2014/main" id="{16265FFA-43B0-6E4B-E8C4-0FB7E9D5A5EE}"/>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41AF039-05BE-8B52-D97A-0DDEA1A1AE50}"/>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52" name="ZoneTexte 51">
            <a:extLst>
              <a:ext uri="{FF2B5EF4-FFF2-40B4-BE49-F238E27FC236}">
                <a16:creationId xmlns:a16="http://schemas.microsoft.com/office/drawing/2014/main" id="{83490710-9B12-A1B0-E751-28C4D126263A}"/>
              </a:ext>
            </a:extLst>
          </p:cNvPr>
          <p:cNvSpPr txBox="1"/>
          <p:nvPr/>
        </p:nvSpPr>
        <p:spPr>
          <a:xfrm>
            <a:off x="2543418" y="4219549"/>
            <a:ext cx="985763"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Grandes cultures</a:t>
            </a:r>
          </a:p>
        </p:txBody>
      </p:sp>
      <p:sp>
        <p:nvSpPr>
          <p:cNvPr id="53" name="ZoneTexte 52">
            <a:extLst>
              <a:ext uri="{FF2B5EF4-FFF2-40B4-BE49-F238E27FC236}">
                <a16:creationId xmlns:a16="http://schemas.microsoft.com/office/drawing/2014/main" id="{2A9D3C75-FD33-DD8E-6327-C2DDA08E8282}"/>
              </a:ext>
            </a:extLst>
          </p:cNvPr>
          <p:cNvSpPr txBox="1"/>
          <p:nvPr/>
        </p:nvSpPr>
        <p:spPr>
          <a:xfrm>
            <a:off x="3663955" y="3875265"/>
            <a:ext cx="2356093" cy="12003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lnSpc>
                <a:spcPct val="100000"/>
              </a:lnSpc>
              <a:spcBef>
                <a:spcPts val="0"/>
              </a:spcBef>
            </a:pPr>
            <a:r>
              <a:rPr lang="fr-FR">
                <a:solidFill>
                  <a:srgbClr val="656297"/>
                </a:solidFill>
              </a:rPr>
              <a:t>Accès aux intrants : disponibilité, prix</a:t>
            </a:r>
          </a:p>
          <a:p>
            <a:pPr lvl="0">
              <a:lnSpc>
                <a:spcPct val="100000"/>
              </a:lnSpc>
              <a:spcBef>
                <a:spcPts val="0"/>
              </a:spcBef>
            </a:pPr>
            <a:r>
              <a:rPr lang="fr-FR">
                <a:solidFill>
                  <a:srgbClr val="656297"/>
                </a:solidFill>
              </a:rPr>
              <a:t>Solutions techniques existantes : intrants ou alternative</a:t>
            </a:r>
          </a:p>
          <a:p>
            <a:pPr lvl="0">
              <a:lnSpc>
                <a:spcPct val="100000"/>
              </a:lnSpc>
              <a:spcBef>
                <a:spcPts val="0"/>
              </a:spcBef>
            </a:pPr>
            <a:r>
              <a:rPr lang="fr-FR">
                <a:solidFill>
                  <a:srgbClr val="656297"/>
                </a:solidFill>
              </a:rPr>
              <a:t>Accès à l’eau</a:t>
            </a:r>
            <a:endParaRPr lang="fr-FR">
              <a:solidFill>
                <a:srgbClr val="656297"/>
              </a:solidFill>
              <a:ea typeface="Verdana"/>
            </a:endParaRPr>
          </a:p>
        </p:txBody>
      </p:sp>
      <p:grpSp>
        <p:nvGrpSpPr>
          <p:cNvPr id="54" name="Groupe 53">
            <a:extLst>
              <a:ext uri="{FF2B5EF4-FFF2-40B4-BE49-F238E27FC236}">
                <a16:creationId xmlns:a16="http://schemas.microsoft.com/office/drawing/2014/main" id="{1A1DEA94-2E01-5E2C-5869-2432B0888D78}"/>
              </a:ext>
            </a:extLst>
          </p:cNvPr>
          <p:cNvGrpSpPr/>
          <p:nvPr/>
        </p:nvGrpSpPr>
        <p:grpSpPr>
          <a:xfrm rot="5400000">
            <a:off x="1469147" y="2411933"/>
            <a:ext cx="1416662" cy="484444"/>
            <a:chOff x="4285643" y="4435121"/>
            <a:chExt cx="4409509" cy="484444"/>
          </a:xfrm>
        </p:grpSpPr>
        <p:cxnSp>
          <p:nvCxnSpPr>
            <p:cNvPr id="55" name="Connecteur droit 54">
              <a:extLst>
                <a:ext uri="{FF2B5EF4-FFF2-40B4-BE49-F238E27FC236}">
                  <a16:creationId xmlns:a16="http://schemas.microsoft.com/office/drawing/2014/main" id="{1CAF51F5-B98F-FBA5-A68A-A85EE012CFC6}"/>
                </a:ext>
              </a:extLst>
            </p:cNvPr>
            <p:cNvCxnSpPr>
              <a:cxnSpLocks/>
            </p:cNvCxnSpPr>
            <p:nvPr/>
          </p:nvCxnSpPr>
          <p:spPr>
            <a:xfrm rot="16200000">
              <a:off x="6490398" y="2230366"/>
              <a:ext cx="0" cy="4409509"/>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B3D2F86D-A3D7-9A0A-68A1-8B95813AC1E1}"/>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D5FE2B6A-2B01-4E84-4EEE-012656A1686F}"/>
                </a:ext>
              </a:extLst>
            </p:cNvPr>
            <p:cNvCxnSpPr>
              <a:cxnSpLocks/>
            </p:cNvCxnSpPr>
            <p:nvPr/>
          </p:nvCxnSpPr>
          <p:spPr>
            <a:xfrm>
              <a:off x="7714308"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sp>
        <p:nvSpPr>
          <p:cNvPr id="75" name="ZoneTexte 74">
            <a:extLst>
              <a:ext uri="{FF2B5EF4-FFF2-40B4-BE49-F238E27FC236}">
                <a16:creationId xmlns:a16="http://schemas.microsoft.com/office/drawing/2014/main" id="{39567A9A-F172-1E47-FF73-D7B8B65C4585}"/>
              </a:ext>
            </a:extLst>
          </p:cNvPr>
          <p:cNvSpPr txBox="1"/>
          <p:nvPr/>
        </p:nvSpPr>
        <p:spPr>
          <a:xfrm>
            <a:off x="7883602" y="2535797"/>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Légumes</a:t>
            </a:r>
          </a:p>
        </p:txBody>
      </p:sp>
      <p:sp>
        <p:nvSpPr>
          <p:cNvPr id="76" name="ZoneTexte 75">
            <a:extLst>
              <a:ext uri="{FF2B5EF4-FFF2-40B4-BE49-F238E27FC236}">
                <a16:creationId xmlns:a16="http://schemas.microsoft.com/office/drawing/2014/main" id="{8E8170D8-D27A-9B72-77A0-603134C3FA42}"/>
              </a:ext>
            </a:extLst>
          </p:cNvPr>
          <p:cNvSpPr txBox="1"/>
          <p:nvPr/>
        </p:nvSpPr>
        <p:spPr>
          <a:xfrm>
            <a:off x="8990837" y="3953581"/>
            <a:ext cx="2250856" cy="1015663"/>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lnSpc>
                <a:spcPct val="100000"/>
              </a:lnSpc>
              <a:spcBef>
                <a:spcPts val="0"/>
              </a:spcBef>
            </a:pPr>
            <a:r>
              <a:rPr lang="fr-FR">
                <a:solidFill>
                  <a:srgbClr val="656297"/>
                </a:solidFill>
              </a:rPr>
              <a:t>Absence de zones définies comme propices au développement de nos activités</a:t>
            </a:r>
          </a:p>
        </p:txBody>
      </p:sp>
      <p:grpSp>
        <p:nvGrpSpPr>
          <p:cNvPr id="3" name="Groupe 2">
            <a:extLst>
              <a:ext uri="{FF2B5EF4-FFF2-40B4-BE49-F238E27FC236}">
                <a16:creationId xmlns:a16="http://schemas.microsoft.com/office/drawing/2014/main" id="{FCBC9C0A-5FF2-5D3E-10AB-3FA26040CA97}"/>
              </a:ext>
            </a:extLst>
          </p:cNvPr>
          <p:cNvGrpSpPr/>
          <p:nvPr/>
        </p:nvGrpSpPr>
        <p:grpSpPr>
          <a:xfrm>
            <a:off x="1168801" y="2712302"/>
            <a:ext cx="693887" cy="693887"/>
            <a:chOff x="7704414" y="4152465"/>
            <a:chExt cx="397122" cy="397122"/>
          </a:xfrm>
        </p:grpSpPr>
        <p:sp>
          <p:nvSpPr>
            <p:cNvPr id="7" name="Ellipse 6">
              <a:extLst>
                <a:ext uri="{FF2B5EF4-FFF2-40B4-BE49-F238E27FC236}">
                  <a16:creationId xmlns:a16="http://schemas.microsoft.com/office/drawing/2014/main" id="{E93FC9AA-09E7-9C95-D609-4858852FAAFE}"/>
                </a:ext>
              </a:extLst>
            </p:cNvPr>
            <p:cNvSpPr/>
            <p:nvPr/>
          </p:nvSpPr>
          <p:spPr>
            <a:xfrm>
              <a:off x="7704414" y="4152465"/>
              <a:ext cx="397122" cy="397122"/>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8" name="Graphique 7">
              <a:extLst>
                <a:ext uri="{FF2B5EF4-FFF2-40B4-BE49-F238E27FC236}">
                  <a16:creationId xmlns:a16="http://schemas.microsoft.com/office/drawing/2014/main" id="{D16E4BE1-0E3B-7F14-9A57-5AC5CD1603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92499" y="4268975"/>
              <a:ext cx="241205" cy="193599"/>
            </a:xfrm>
            <a:prstGeom prst="rect">
              <a:avLst/>
            </a:prstGeom>
          </p:spPr>
        </p:pic>
      </p:grpSp>
      <p:grpSp>
        <p:nvGrpSpPr>
          <p:cNvPr id="11" name="Groupe 10">
            <a:extLst>
              <a:ext uri="{FF2B5EF4-FFF2-40B4-BE49-F238E27FC236}">
                <a16:creationId xmlns:a16="http://schemas.microsoft.com/office/drawing/2014/main" id="{9AE3A1E4-697F-49FA-4CB9-FF7FA4564EB2}"/>
              </a:ext>
            </a:extLst>
          </p:cNvPr>
          <p:cNvGrpSpPr/>
          <p:nvPr/>
        </p:nvGrpSpPr>
        <p:grpSpPr>
          <a:xfrm>
            <a:off x="1151586" y="1914216"/>
            <a:ext cx="689684" cy="689684"/>
            <a:chOff x="1799827" y="3433050"/>
            <a:chExt cx="730800" cy="730800"/>
          </a:xfrm>
        </p:grpSpPr>
        <p:sp>
          <p:nvSpPr>
            <p:cNvPr id="14" name="Ellipse 13">
              <a:extLst>
                <a:ext uri="{FF2B5EF4-FFF2-40B4-BE49-F238E27FC236}">
                  <a16:creationId xmlns:a16="http://schemas.microsoft.com/office/drawing/2014/main" id="{5734B449-681F-C8D1-BB48-797164220C76}"/>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6" name="Graphique 25">
              <a:extLst>
                <a:ext uri="{FF2B5EF4-FFF2-40B4-BE49-F238E27FC236}">
                  <a16:creationId xmlns:a16="http://schemas.microsoft.com/office/drawing/2014/main" id="{0562A25F-A588-3DE5-30E0-CBC1E3CCAAB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34680" y="3647941"/>
              <a:ext cx="502031" cy="303553"/>
            </a:xfrm>
            <a:prstGeom prst="rect">
              <a:avLst/>
            </a:prstGeom>
          </p:spPr>
        </p:pic>
      </p:grpSp>
      <p:sp>
        <p:nvSpPr>
          <p:cNvPr id="37" name="ZoneTexte 36">
            <a:extLst>
              <a:ext uri="{FF2B5EF4-FFF2-40B4-BE49-F238E27FC236}">
                <a16:creationId xmlns:a16="http://schemas.microsoft.com/office/drawing/2014/main" id="{5B7FC11F-EE58-513F-C8E9-BE22BCA52BBF}"/>
              </a:ext>
            </a:extLst>
          </p:cNvPr>
          <p:cNvSpPr txBox="1"/>
          <p:nvPr/>
        </p:nvSpPr>
        <p:spPr>
          <a:xfrm>
            <a:off x="2543419" y="2912198"/>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Ovin</a:t>
            </a:r>
          </a:p>
        </p:txBody>
      </p:sp>
      <p:sp>
        <p:nvSpPr>
          <p:cNvPr id="74" name="ZoneTexte 73">
            <a:extLst>
              <a:ext uri="{FF2B5EF4-FFF2-40B4-BE49-F238E27FC236}">
                <a16:creationId xmlns:a16="http://schemas.microsoft.com/office/drawing/2014/main" id="{CFE93E83-6C01-8621-029B-84038D3A6D43}"/>
              </a:ext>
            </a:extLst>
          </p:cNvPr>
          <p:cNvSpPr txBox="1"/>
          <p:nvPr/>
        </p:nvSpPr>
        <p:spPr>
          <a:xfrm>
            <a:off x="8990837" y="2451091"/>
            <a:ext cx="2250856" cy="461665"/>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lnSpc>
                <a:spcPct val="100000"/>
              </a:lnSpc>
              <a:spcBef>
                <a:spcPts val="0"/>
              </a:spcBef>
            </a:pPr>
            <a:r>
              <a:rPr lang="fr-FR">
                <a:solidFill>
                  <a:srgbClr val="656297"/>
                </a:solidFill>
              </a:rPr>
              <a:t>Accès à l’eau critique : quantité et disponibilité</a:t>
            </a:r>
          </a:p>
        </p:txBody>
      </p:sp>
      <p:sp>
        <p:nvSpPr>
          <p:cNvPr id="5" name="ZoneTexte 4">
            <a:extLst>
              <a:ext uri="{FF2B5EF4-FFF2-40B4-BE49-F238E27FC236}">
                <a16:creationId xmlns:a16="http://schemas.microsoft.com/office/drawing/2014/main" id="{BD37A104-7B62-92D6-DD22-393694814D4C}"/>
              </a:ext>
            </a:extLst>
          </p:cNvPr>
          <p:cNvSpPr txBox="1"/>
          <p:nvPr/>
        </p:nvSpPr>
        <p:spPr>
          <a:xfrm>
            <a:off x="1419920" y="5425762"/>
            <a:ext cx="10420241" cy="307777"/>
          </a:xfrm>
          <a:prstGeom prst="rect">
            <a:avLst/>
          </a:prstGeom>
          <a:solidFill>
            <a:srgbClr val="656297"/>
          </a:solidFill>
        </p:spPr>
        <p:txBody>
          <a:bodyPr wrap="square">
            <a:spAutoFit/>
          </a:bodyPr>
          <a:lstStyle/>
          <a:p>
            <a:r>
              <a:rPr lang="fr-FR" sz="1400" b="1">
                <a:solidFill>
                  <a:schemeClr val="bg1"/>
                </a:solidFill>
              </a:rPr>
              <a:t>Résilience sanitaire des élevages</a:t>
            </a:r>
          </a:p>
        </p:txBody>
      </p:sp>
      <p:grpSp>
        <p:nvGrpSpPr>
          <p:cNvPr id="6" name="Groupe 5">
            <a:extLst>
              <a:ext uri="{FF2B5EF4-FFF2-40B4-BE49-F238E27FC236}">
                <a16:creationId xmlns:a16="http://schemas.microsoft.com/office/drawing/2014/main" id="{982001DC-3E9D-F4E0-7943-32378438A8CE}"/>
              </a:ext>
            </a:extLst>
          </p:cNvPr>
          <p:cNvGrpSpPr/>
          <p:nvPr/>
        </p:nvGrpSpPr>
        <p:grpSpPr>
          <a:xfrm>
            <a:off x="3984710" y="5768149"/>
            <a:ext cx="693887" cy="693887"/>
            <a:chOff x="7704414" y="4152465"/>
            <a:chExt cx="397122" cy="397122"/>
          </a:xfrm>
        </p:grpSpPr>
        <p:sp>
          <p:nvSpPr>
            <p:cNvPr id="10" name="Ellipse 9">
              <a:extLst>
                <a:ext uri="{FF2B5EF4-FFF2-40B4-BE49-F238E27FC236}">
                  <a16:creationId xmlns:a16="http://schemas.microsoft.com/office/drawing/2014/main" id="{EDF0435A-A364-7425-3B17-9A6BB2CD9C95}"/>
                </a:ext>
              </a:extLst>
            </p:cNvPr>
            <p:cNvSpPr/>
            <p:nvPr/>
          </p:nvSpPr>
          <p:spPr>
            <a:xfrm>
              <a:off x="7704414" y="4152465"/>
              <a:ext cx="397122" cy="397122"/>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2" name="Graphique 11">
              <a:extLst>
                <a:ext uri="{FF2B5EF4-FFF2-40B4-BE49-F238E27FC236}">
                  <a16:creationId xmlns:a16="http://schemas.microsoft.com/office/drawing/2014/main" id="{450176A3-EAD8-174D-038B-BCB8F89445B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92499" y="4268975"/>
              <a:ext cx="241205" cy="193599"/>
            </a:xfrm>
            <a:prstGeom prst="rect">
              <a:avLst/>
            </a:prstGeom>
          </p:spPr>
        </p:pic>
      </p:grpSp>
      <p:grpSp>
        <p:nvGrpSpPr>
          <p:cNvPr id="13" name="Groupe 12">
            <a:extLst>
              <a:ext uri="{FF2B5EF4-FFF2-40B4-BE49-F238E27FC236}">
                <a16:creationId xmlns:a16="http://schemas.microsoft.com/office/drawing/2014/main" id="{D8B35ACC-C330-6612-4AB1-46098A6342BE}"/>
              </a:ext>
            </a:extLst>
          </p:cNvPr>
          <p:cNvGrpSpPr/>
          <p:nvPr/>
        </p:nvGrpSpPr>
        <p:grpSpPr>
          <a:xfrm>
            <a:off x="3166491" y="5770251"/>
            <a:ext cx="689684" cy="689684"/>
            <a:chOff x="1799827" y="3433050"/>
            <a:chExt cx="730800" cy="730800"/>
          </a:xfrm>
        </p:grpSpPr>
        <p:sp>
          <p:nvSpPr>
            <p:cNvPr id="18" name="Ellipse 17">
              <a:extLst>
                <a:ext uri="{FF2B5EF4-FFF2-40B4-BE49-F238E27FC236}">
                  <a16:creationId xmlns:a16="http://schemas.microsoft.com/office/drawing/2014/main" id="{28DB0699-0066-6120-D352-93FAF3C4E552}"/>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9" name="Graphique 18">
              <a:extLst>
                <a:ext uri="{FF2B5EF4-FFF2-40B4-BE49-F238E27FC236}">
                  <a16:creationId xmlns:a16="http://schemas.microsoft.com/office/drawing/2014/main" id="{3155CEBA-F74E-7510-0B0C-DD128152908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34680" y="3647941"/>
              <a:ext cx="502031" cy="303553"/>
            </a:xfrm>
            <a:prstGeom prst="rect">
              <a:avLst/>
            </a:prstGeom>
          </p:spPr>
        </p:pic>
      </p:grpSp>
      <p:grpSp>
        <p:nvGrpSpPr>
          <p:cNvPr id="20" name="Groupe 19">
            <a:extLst>
              <a:ext uri="{FF2B5EF4-FFF2-40B4-BE49-F238E27FC236}">
                <a16:creationId xmlns:a16="http://schemas.microsoft.com/office/drawing/2014/main" id="{132002BC-2949-D876-4205-D455D486AF3D}"/>
              </a:ext>
            </a:extLst>
          </p:cNvPr>
          <p:cNvGrpSpPr/>
          <p:nvPr/>
        </p:nvGrpSpPr>
        <p:grpSpPr>
          <a:xfrm>
            <a:off x="4796820" y="5770250"/>
            <a:ext cx="689684" cy="689684"/>
            <a:chOff x="5759405" y="1760177"/>
            <a:chExt cx="730800" cy="730800"/>
          </a:xfrm>
        </p:grpSpPr>
        <p:sp>
          <p:nvSpPr>
            <p:cNvPr id="21" name="Ellipse 20">
              <a:extLst>
                <a:ext uri="{FF2B5EF4-FFF2-40B4-BE49-F238E27FC236}">
                  <a16:creationId xmlns:a16="http://schemas.microsoft.com/office/drawing/2014/main" id="{BBF719BC-0341-3C20-D0DE-250D21662A79}"/>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2" name="Graphique 21">
              <a:extLst>
                <a:ext uri="{FF2B5EF4-FFF2-40B4-BE49-F238E27FC236}">
                  <a16:creationId xmlns:a16="http://schemas.microsoft.com/office/drawing/2014/main" id="{8DD55729-BDA8-E781-7209-AFBA53C6C0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13622" y="1935979"/>
              <a:ext cx="601699" cy="359551"/>
            </a:xfrm>
            <a:prstGeom prst="rect">
              <a:avLst/>
            </a:prstGeom>
          </p:spPr>
        </p:pic>
      </p:grpSp>
      <p:grpSp>
        <p:nvGrpSpPr>
          <p:cNvPr id="23" name="Groupe 22">
            <a:extLst>
              <a:ext uri="{FF2B5EF4-FFF2-40B4-BE49-F238E27FC236}">
                <a16:creationId xmlns:a16="http://schemas.microsoft.com/office/drawing/2014/main" id="{506961F7-70CC-900F-9413-FF717D334ED4}"/>
              </a:ext>
            </a:extLst>
          </p:cNvPr>
          <p:cNvGrpSpPr/>
          <p:nvPr/>
        </p:nvGrpSpPr>
        <p:grpSpPr>
          <a:xfrm>
            <a:off x="5646507" y="5755386"/>
            <a:ext cx="689684" cy="689684"/>
            <a:chOff x="1799827" y="1760177"/>
            <a:chExt cx="730800" cy="730800"/>
          </a:xfrm>
        </p:grpSpPr>
        <p:sp>
          <p:nvSpPr>
            <p:cNvPr id="24" name="Ellipse 23">
              <a:extLst>
                <a:ext uri="{FF2B5EF4-FFF2-40B4-BE49-F238E27FC236}">
                  <a16:creationId xmlns:a16="http://schemas.microsoft.com/office/drawing/2014/main" id="{24CEFBC1-1C4C-E261-613F-52D349979273}"/>
                </a:ext>
              </a:extLst>
            </p:cNvPr>
            <p:cNvSpPr/>
            <p:nvPr/>
          </p:nvSpPr>
          <p:spPr>
            <a:xfrm>
              <a:off x="1799827"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FFE92E75-DF7F-2077-7F49-7AC7E4BB32B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74511" y="1873340"/>
              <a:ext cx="381432" cy="504474"/>
            </a:xfrm>
            <a:prstGeom prst="rect">
              <a:avLst/>
            </a:prstGeom>
          </p:spPr>
        </p:pic>
      </p:grpSp>
      <p:grpSp>
        <p:nvGrpSpPr>
          <p:cNvPr id="30" name="Groupe 29">
            <a:extLst>
              <a:ext uri="{FF2B5EF4-FFF2-40B4-BE49-F238E27FC236}">
                <a16:creationId xmlns:a16="http://schemas.microsoft.com/office/drawing/2014/main" id="{00F1FE95-4999-F422-4EEC-A91BD8DAABC6}"/>
              </a:ext>
            </a:extLst>
          </p:cNvPr>
          <p:cNvGrpSpPr/>
          <p:nvPr/>
        </p:nvGrpSpPr>
        <p:grpSpPr>
          <a:xfrm>
            <a:off x="2358285" y="5768149"/>
            <a:ext cx="689684" cy="689684"/>
            <a:chOff x="5759405" y="3441865"/>
            <a:chExt cx="730800" cy="730800"/>
          </a:xfrm>
        </p:grpSpPr>
        <p:sp>
          <p:nvSpPr>
            <p:cNvPr id="31" name="Ellipse 30">
              <a:extLst>
                <a:ext uri="{FF2B5EF4-FFF2-40B4-BE49-F238E27FC236}">
                  <a16:creationId xmlns:a16="http://schemas.microsoft.com/office/drawing/2014/main" id="{3136117B-733D-2CE7-1082-02FEC502416F}"/>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32" name="Graphique 31">
              <a:extLst>
                <a:ext uri="{FF2B5EF4-FFF2-40B4-BE49-F238E27FC236}">
                  <a16:creationId xmlns:a16="http://schemas.microsoft.com/office/drawing/2014/main" id="{F2673227-60F1-2755-A4BA-9FDB4A85844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957913" y="3560923"/>
              <a:ext cx="334553" cy="461684"/>
            </a:xfrm>
            <a:prstGeom prst="rect">
              <a:avLst/>
            </a:prstGeom>
          </p:spPr>
        </p:pic>
      </p:grpSp>
    </p:spTree>
    <p:extLst>
      <p:ext uri="{BB962C8B-B14F-4D97-AF65-F5344CB8AC3E}">
        <p14:creationId xmlns:p14="http://schemas.microsoft.com/office/powerpoint/2010/main" val="48762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19B02-7DE8-7FCD-01FE-A266BFA27694}"/>
            </a:ext>
          </a:extLst>
        </p:cNvPr>
        <p:cNvGrpSpPr/>
        <p:nvPr/>
      </p:nvGrpSpPr>
      <p:grpSpPr>
        <a:xfrm>
          <a:off x="0" y="0"/>
          <a:ext cx="0" cy="0"/>
          <a:chOff x="0" y="0"/>
          <a:chExt cx="0" cy="0"/>
        </a:xfrm>
      </p:grpSpPr>
      <p:sp>
        <p:nvSpPr>
          <p:cNvPr id="47" name="ZoneTexte 46">
            <a:extLst>
              <a:ext uri="{FF2B5EF4-FFF2-40B4-BE49-F238E27FC236}">
                <a16:creationId xmlns:a16="http://schemas.microsoft.com/office/drawing/2014/main" id="{6F8A26F5-2FA6-3187-07B2-70D26180E68F}"/>
              </a:ext>
            </a:extLst>
          </p:cNvPr>
          <p:cNvSpPr txBox="1"/>
          <p:nvPr/>
        </p:nvSpPr>
        <p:spPr>
          <a:xfrm>
            <a:off x="7626195" y="3071167"/>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grpSp>
        <p:nvGrpSpPr>
          <p:cNvPr id="49" name="Groupe 48">
            <a:extLst>
              <a:ext uri="{FF2B5EF4-FFF2-40B4-BE49-F238E27FC236}">
                <a16:creationId xmlns:a16="http://schemas.microsoft.com/office/drawing/2014/main" id="{31D8ED91-05C6-3A65-5580-7B678A5E6498}"/>
              </a:ext>
            </a:extLst>
          </p:cNvPr>
          <p:cNvGrpSpPr/>
          <p:nvPr/>
        </p:nvGrpSpPr>
        <p:grpSpPr>
          <a:xfrm rot="16200000">
            <a:off x="7370234" y="2996900"/>
            <a:ext cx="1458221" cy="1294772"/>
            <a:chOff x="1524805" y="1741699"/>
            <a:chExt cx="1594012" cy="792839"/>
          </a:xfrm>
        </p:grpSpPr>
        <p:sp>
          <p:nvSpPr>
            <p:cNvPr id="50" name="Triangle isocèle 49">
              <a:extLst>
                <a:ext uri="{FF2B5EF4-FFF2-40B4-BE49-F238E27FC236}">
                  <a16:creationId xmlns:a16="http://schemas.microsoft.com/office/drawing/2014/main" id="{62B7242C-0F63-CFDB-17C3-6E5CE76753AE}"/>
                </a:ext>
              </a:extLst>
            </p:cNvPr>
            <p:cNvSpPr/>
            <p:nvPr/>
          </p:nvSpPr>
          <p:spPr>
            <a:xfrm rot="10800000">
              <a:off x="2108631" y="2366484"/>
              <a:ext cx="417123"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7" name="Rectangle 56">
              <a:extLst>
                <a:ext uri="{FF2B5EF4-FFF2-40B4-BE49-F238E27FC236}">
                  <a16:creationId xmlns:a16="http://schemas.microsoft.com/office/drawing/2014/main" id="{7D2485F0-C489-476E-6488-757DFCC0AF8A}"/>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59" name="Groupe 58">
            <a:extLst>
              <a:ext uri="{FF2B5EF4-FFF2-40B4-BE49-F238E27FC236}">
                <a16:creationId xmlns:a16="http://schemas.microsoft.com/office/drawing/2014/main" id="{74E0576A-5EFB-4B0A-6DD4-68EF883BE4DD}"/>
              </a:ext>
            </a:extLst>
          </p:cNvPr>
          <p:cNvGrpSpPr/>
          <p:nvPr/>
        </p:nvGrpSpPr>
        <p:grpSpPr>
          <a:xfrm rot="5400000">
            <a:off x="6534260" y="3402936"/>
            <a:ext cx="1456482" cy="484444"/>
            <a:chOff x="1609967" y="4435121"/>
            <a:chExt cx="2333822" cy="484444"/>
          </a:xfrm>
        </p:grpSpPr>
        <p:cxnSp>
          <p:nvCxnSpPr>
            <p:cNvPr id="60" name="Connecteur droit 59">
              <a:extLst>
                <a:ext uri="{FF2B5EF4-FFF2-40B4-BE49-F238E27FC236}">
                  <a16:creationId xmlns:a16="http://schemas.microsoft.com/office/drawing/2014/main" id="{143C205F-2C33-6199-4067-BCD705AA95DC}"/>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6FF10C78-BC50-DAFF-FD24-3B152AA5933F}"/>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grpSp>
        <p:nvGrpSpPr>
          <p:cNvPr id="61" name="Groupe 60">
            <a:extLst>
              <a:ext uri="{FF2B5EF4-FFF2-40B4-BE49-F238E27FC236}">
                <a16:creationId xmlns:a16="http://schemas.microsoft.com/office/drawing/2014/main" id="{DA11B8A6-DE21-948A-FEBD-BF3FBC3BBDA9}"/>
              </a:ext>
            </a:extLst>
          </p:cNvPr>
          <p:cNvGrpSpPr/>
          <p:nvPr/>
        </p:nvGrpSpPr>
        <p:grpSpPr>
          <a:xfrm rot="16200000">
            <a:off x="2292839" y="2941106"/>
            <a:ext cx="1416663" cy="1294772"/>
            <a:chOff x="77450" y="1741699"/>
            <a:chExt cx="3004746" cy="792839"/>
          </a:xfrm>
        </p:grpSpPr>
        <p:sp>
          <p:nvSpPr>
            <p:cNvPr id="62" name="Triangle isocèle 61">
              <a:extLst>
                <a:ext uri="{FF2B5EF4-FFF2-40B4-BE49-F238E27FC236}">
                  <a16:creationId xmlns:a16="http://schemas.microsoft.com/office/drawing/2014/main" id="{DD706773-FD36-5993-5BD1-F683A50B6CDF}"/>
                </a:ext>
              </a:extLst>
            </p:cNvPr>
            <p:cNvSpPr/>
            <p:nvPr/>
          </p:nvSpPr>
          <p:spPr>
            <a:xfrm rot="10800000">
              <a:off x="1232901" y="2366484"/>
              <a:ext cx="693844"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6" name="Rectangle 65">
              <a:extLst>
                <a:ext uri="{FF2B5EF4-FFF2-40B4-BE49-F238E27FC236}">
                  <a16:creationId xmlns:a16="http://schemas.microsoft.com/office/drawing/2014/main" id="{B8979FDF-776D-7D70-FDBC-86EFE52B7AEA}"/>
                </a:ext>
              </a:extLst>
            </p:cNvPr>
            <p:cNvSpPr/>
            <p:nvPr/>
          </p:nvSpPr>
          <p:spPr>
            <a:xfrm>
              <a:off x="77450" y="1741699"/>
              <a:ext cx="3004746"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4" name="Titre 9">
            <a:extLst>
              <a:ext uri="{FF2B5EF4-FFF2-40B4-BE49-F238E27FC236}">
                <a16:creationId xmlns:a16="http://schemas.microsoft.com/office/drawing/2014/main" id="{3E5A13CD-8C7E-1963-CF99-8E068D643394}"/>
              </a:ext>
            </a:extLst>
          </p:cNvPr>
          <p:cNvSpPr>
            <a:spLocks noGrp="1"/>
          </p:cNvSpPr>
          <p:nvPr>
            <p:ph type="title"/>
          </p:nvPr>
        </p:nvSpPr>
        <p:spPr>
          <a:xfrm>
            <a:off x="1828800" y="402771"/>
            <a:ext cx="9918700" cy="731547"/>
          </a:xfrm>
        </p:spPr>
        <p:txBody>
          <a:bodyPr>
            <a:normAutofit/>
          </a:bodyPr>
          <a:lstStyle/>
          <a:p>
            <a:r>
              <a:rPr lang="fr-FR"/>
              <a:t>Freins et leviers </a:t>
            </a:r>
            <a:br>
              <a:rPr lang="fr-FR"/>
            </a:br>
            <a:r>
              <a:rPr lang="fr-FR" sz="1800"/>
              <a:t>Des compétences spécifiques</a:t>
            </a:r>
            <a:endParaRPr lang="fr-FR"/>
          </a:p>
        </p:txBody>
      </p:sp>
      <p:sp>
        <p:nvSpPr>
          <p:cNvPr id="9" name="ZoneTexte 8">
            <a:extLst>
              <a:ext uri="{FF2B5EF4-FFF2-40B4-BE49-F238E27FC236}">
                <a16:creationId xmlns:a16="http://schemas.microsoft.com/office/drawing/2014/main" id="{C97F77EF-0975-0AF7-3216-51B1F082C741}"/>
              </a:ext>
            </a:extLst>
          </p:cNvPr>
          <p:cNvSpPr txBox="1"/>
          <p:nvPr/>
        </p:nvSpPr>
        <p:spPr>
          <a:xfrm>
            <a:off x="3637502" y="3312522"/>
            <a:ext cx="2356093" cy="667747"/>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marL="171450" lvl="0" indent="-171450">
              <a:buFont typeface="Wingdings" panose="05000000000000000000" pitchFamily="2" charset="2"/>
              <a:buChar char="§"/>
            </a:pPr>
            <a:r>
              <a:rPr lang="fr-FR">
                <a:solidFill>
                  <a:srgbClr val="656297"/>
                </a:solidFill>
              </a:rPr>
              <a:t>Manque de formation </a:t>
            </a:r>
          </a:p>
          <a:p>
            <a:pPr marL="171450" lvl="0" indent="-171450">
              <a:buFont typeface="Wingdings" panose="05000000000000000000" pitchFamily="2" charset="2"/>
              <a:buChar char="§"/>
            </a:pPr>
            <a:r>
              <a:rPr lang="fr-FR">
                <a:solidFill>
                  <a:srgbClr val="656297"/>
                </a:solidFill>
              </a:rPr>
              <a:t>Attractivité : horaire de travail, pénibilité</a:t>
            </a:r>
          </a:p>
        </p:txBody>
      </p:sp>
      <p:sp>
        <p:nvSpPr>
          <p:cNvPr id="2" name="ZoneTexte 1">
            <a:extLst>
              <a:ext uri="{FF2B5EF4-FFF2-40B4-BE49-F238E27FC236}">
                <a16:creationId xmlns:a16="http://schemas.microsoft.com/office/drawing/2014/main" id="{606213F8-2D1A-658F-9C9B-E7DE8C7388BD}"/>
              </a:ext>
            </a:extLst>
          </p:cNvPr>
          <p:cNvSpPr txBox="1"/>
          <p:nvPr/>
        </p:nvSpPr>
        <p:spPr>
          <a:xfrm>
            <a:off x="1371707" y="1309990"/>
            <a:ext cx="10420241" cy="307777"/>
          </a:xfrm>
          <a:prstGeom prst="rect">
            <a:avLst/>
          </a:prstGeom>
          <a:solidFill>
            <a:srgbClr val="656297"/>
          </a:solidFill>
        </p:spPr>
        <p:txBody>
          <a:bodyPr wrap="square">
            <a:spAutoFit/>
          </a:bodyPr>
          <a:lstStyle/>
          <a:p>
            <a:r>
              <a:rPr lang="fr-FR" sz="1400" b="1">
                <a:solidFill>
                  <a:schemeClr val="bg1"/>
                </a:solidFill>
              </a:rPr>
              <a:t>Capacités professionnelles de la main d’œuvre </a:t>
            </a:r>
            <a:endParaRPr lang="fr-FR" sz="1400">
              <a:solidFill>
                <a:schemeClr val="bg1"/>
              </a:solidFill>
            </a:endParaRPr>
          </a:p>
        </p:txBody>
      </p:sp>
      <p:grpSp>
        <p:nvGrpSpPr>
          <p:cNvPr id="13" name="Groupe 12">
            <a:extLst>
              <a:ext uri="{FF2B5EF4-FFF2-40B4-BE49-F238E27FC236}">
                <a16:creationId xmlns:a16="http://schemas.microsoft.com/office/drawing/2014/main" id="{F9B04478-8B34-9109-8171-90A1DF637136}"/>
              </a:ext>
            </a:extLst>
          </p:cNvPr>
          <p:cNvGrpSpPr/>
          <p:nvPr/>
        </p:nvGrpSpPr>
        <p:grpSpPr>
          <a:xfrm>
            <a:off x="1135291" y="2814020"/>
            <a:ext cx="689684" cy="689684"/>
            <a:chOff x="1188418" y="2317254"/>
            <a:chExt cx="689684" cy="689684"/>
          </a:xfrm>
        </p:grpSpPr>
        <p:sp>
          <p:nvSpPr>
            <p:cNvPr id="5" name="Ellipse 4">
              <a:extLst>
                <a:ext uri="{FF2B5EF4-FFF2-40B4-BE49-F238E27FC236}">
                  <a16:creationId xmlns:a16="http://schemas.microsoft.com/office/drawing/2014/main" id="{880D088F-98DB-1483-6E90-B231A4279E67}"/>
                </a:ext>
              </a:extLst>
            </p:cNvPr>
            <p:cNvSpPr/>
            <p:nvPr/>
          </p:nvSpPr>
          <p:spPr>
            <a:xfrm>
              <a:off x="1188418" y="2317254"/>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6" name="Graphique 5">
              <a:extLst>
                <a:ext uri="{FF2B5EF4-FFF2-40B4-BE49-F238E27FC236}">
                  <a16:creationId xmlns:a16="http://schemas.microsoft.com/office/drawing/2014/main" id="{72BB786A-2167-0F12-FBA1-43F3553987E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53274" y="2424050"/>
              <a:ext cx="359972" cy="476092"/>
            </a:xfrm>
            <a:prstGeom prst="rect">
              <a:avLst/>
            </a:prstGeom>
          </p:spPr>
        </p:pic>
      </p:grpSp>
      <p:grpSp>
        <p:nvGrpSpPr>
          <p:cNvPr id="18" name="Groupe 17">
            <a:extLst>
              <a:ext uri="{FF2B5EF4-FFF2-40B4-BE49-F238E27FC236}">
                <a16:creationId xmlns:a16="http://schemas.microsoft.com/office/drawing/2014/main" id="{3D2EE289-142C-4CD0-EE32-846705E257F1}"/>
              </a:ext>
            </a:extLst>
          </p:cNvPr>
          <p:cNvGrpSpPr/>
          <p:nvPr/>
        </p:nvGrpSpPr>
        <p:grpSpPr>
          <a:xfrm>
            <a:off x="1131983" y="3655793"/>
            <a:ext cx="689684" cy="689684"/>
            <a:chOff x="5759405" y="1760177"/>
            <a:chExt cx="730800" cy="730800"/>
          </a:xfrm>
        </p:grpSpPr>
        <p:sp>
          <p:nvSpPr>
            <p:cNvPr id="20" name="Ellipse 19">
              <a:extLst>
                <a:ext uri="{FF2B5EF4-FFF2-40B4-BE49-F238E27FC236}">
                  <a16:creationId xmlns:a16="http://schemas.microsoft.com/office/drawing/2014/main" id="{CE726F60-F930-59E4-7D03-64443E453979}"/>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1" name="Graphique 20">
              <a:extLst>
                <a:ext uri="{FF2B5EF4-FFF2-40B4-BE49-F238E27FC236}">
                  <a16:creationId xmlns:a16="http://schemas.microsoft.com/office/drawing/2014/main" id="{BBBFE325-520E-2F5C-3811-89E9C3EFB9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13622" y="1935979"/>
              <a:ext cx="601699" cy="359551"/>
            </a:xfrm>
            <a:prstGeom prst="rect">
              <a:avLst/>
            </a:prstGeom>
          </p:spPr>
        </p:pic>
      </p:grpSp>
      <p:sp>
        <p:nvSpPr>
          <p:cNvPr id="68" name="ZoneTexte 67">
            <a:extLst>
              <a:ext uri="{FF2B5EF4-FFF2-40B4-BE49-F238E27FC236}">
                <a16:creationId xmlns:a16="http://schemas.microsoft.com/office/drawing/2014/main" id="{2573255C-E209-3A6C-2A72-0AB5B9454097}"/>
              </a:ext>
            </a:extLst>
          </p:cNvPr>
          <p:cNvSpPr txBox="1"/>
          <p:nvPr/>
        </p:nvSpPr>
        <p:spPr>
          <a:xfrm>
            <a:off x="2543418" y="3071167"/>
            <a:ext cx="952189"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Volailles</a:t>
            </a:r>
          </a:p>
        </p:txBody>
      </p:sp>
      <p:grpSp>
        <p:nvGrpSpPr>
          <p:cNvPr id="54" name="Groupe 53">
            <a:extLst>
              <a:ext uri="{FF2B5EF4-FFF2-40B4-BE49-F238E27FC236}">
                <a16:creationId xmlns:a16="http://schemas.microsoft.com/office/drawing/2014/main" id="{81C0646A-B274-4591-3C03-B254DD35947F}"/>
              </a:ext>
            </a:extLst>
          </p:cNvPr>
          <p:cNvGrpSpPr/>
          <p:nvPr/>
        </p:nvGrpSpPr>
        <p:grpSpPr>
          <a:xfrm rot="5400000">
            <a:off x="1469147" y="3346271"/>
            <a:ext cx="1416662" cy="484444"/>
            <a:chOff x="4285643" y="4435121"/>
            <a:chExt cx="4409509" cy="484444"/>
          </a:xfrm>
        </p:grpSpPr>
        <p:cxnSp>
          <p:nvCxnSpPr>
            <p:cNvPr id="55" name="Connecteur droit 54">
              <a:extLst>
                <a:ext uri="{FF2B5EF4-FFF2-40B4-BE49-F238E27FC236}">
                  <a16:creationId xmlns:a16="http://schemas.microsoft.com/office/drawing/2014/main" id="{D42C2CB3-E0DE-0227-7604-7A2D3B0D04F1}"/>
                </a:ext>
              </a:extLst>
            </p:cNvPr>
            <p:cNvCxnSpPr>
              <a:cxnSpLocks/>
            </p:cNvCxnSpPr>
            <p:nvPr/>
          </p:nvCxnSpPr>
          <p:spPr>
            <a:xfrm rot="16200000">
              <a:off x="6490398" y="2230366"/>
              <a:ext cx="0" cy="4409509"/>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88C1BDFB-EFBA-C4DE-5B75-D11557765F45}"/>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9BB5FE1-6F2B-E6A5-FE6D-5488D78B7CA5}"/>
                </a:ext>
              </a:extLst>
            </p:cNvPr>
            <p:cNvCxnSpPr>
              <a:cxnSpLocks/>
            </p:cNvCxnSpPr>
            <p:nvPr/>
          </p:nvCxnSpPr>
          <p:spPr>
            <a:xfrm>
              <a:off x="7714308"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0FBF4D90-6F24-F76D-1A9C-D376AC85A1FF}"/>
              </a:ext>
            </a:extLst>
          </p:cNvPr>
          <p:cNvGrpSpPr/>
          <p:nvPr/>
        </p:nvGrpSpPr>
        <p:grpSpPr>
          <a:xfrm>
            <a:off x="6241745" y="3291808"/>
            <a:ext cx="689684" cy="689684"/>
            <a:chOff x="1799827" y="3433050"/>
            <a:chExt cx="730800" cy="730800"/>
          </a:xfrm>
        </p:grpSpPr>
        <p:sp>
          <p:nvSpPr>
            <p:cNvPr id="14" name="Ellipse 13">
              <a:extLst>
                <a:ext uri="{FF2B5EF4-FFF2-40B4-BE49-F238E27FC236}">
                  <a16:creationId xmlns:a16="http://schemas.microsoft.com/office/drawing/2014/main" id="{E59BBC76-A45D-E93D-A099-DB2E5459124E}"/>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6" name="Graphique 25">
              <a:extLst>
                <a:ext uri="{FF2B5EF4-FFF2-40B4-BE49-F238E27FC236}">
                  <a16:creationId xmlns:a16="http://schemas.microsoft.com/office/drawing/2014/main" id="{56C1AABF-6E9A-CA77-05F1-FDC8FB8497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4680" y="3647941"/>
              <a:ext cx="502031" cy="303553"/>
            </a:xfrm>
            <a:prstGeom prst="rect">
              <a:avLst/>
            </a:prstGeom>
          </p:spPr>
        </p:pic>
      </p:grpSp>
      <p:sp>
        <p:nvSpPr>
          <p:cNvPr id="37" name="ZoneTexte 36">
            <a:extLst>
              <a:ext uri="{FF2B5EF4-FFF2-40B4-BE49-F238E27FC236}">
                <a16:creationId xmlns:a16="http://schemas.microsoft.com/office/drawing/2014/main" id="{3B06A04C-98D6-AFC9-4C13-728443C7C171}"/>
              </a:ext>
            </a:extLst>
          </p:cNvPr>
          <p:cNvSpPr txBox="1"/>
          <p:nvPr/>
        </p:nvSpPr>
        <p:spPr>
          <a:xfrm>
            <a:off x="2543419" y="3846536"/>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Porcs</a:t>
            </a:r>
          </a:p>
        </p:txBody>
      </p:sp>
      <p:sp>
        <p:nvSpPr>
          <p:cNvPr id="74" name="ZoneTexte 73">
            <a:extLst>
              <a:ext uri="{FF2B5EF4-FFF2-40B4-BE49-F238E27FC236}">
                <a16:creationId xmlns:a16="http://schemas.microsoft.com/office/drawing/2014/main" id="{15EE804A-38EB-3237-D624-5322CD233536}"/>
              </a:ext>
            </a:extLst>
          </p:cNvPr>
          <p:cNvSpPr txBox="1"/>
          <p:nvPr/>
        </p:nvSpPr>
        <p:spPr>
          <a:xfrm>
            <a:off x="8733430" y="2966139"/>
            <a:ext cx="3134720" cy="145822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marL="171450" lvl="0" indent="-171450">
              <a:buFont typeface="Wingdings" panose="05000000000000000000" pitchFamily="2" charset="2"/>
              <a:buChar char="§"/>
            </a:pPr>
            <a:r>
              <a:rPr lang="fr-FR">
                <a:solidFill>
                  <a:srgbClr val="656297"/>
                </a:solidFill>
              </a:rPr>
              <a:t>Astreinte </a:t>
            </a:r>
          </a:p>
          <a:p>
            <a:pPr marL="171450" lvl="0" indent="-171450">
              <a:buFont typeface="Wingdings" panose="05000000000000000000" pitchFamily="2" charset="2"/>
              <a:buChar char="§"/>
            </a:pPr>
            <a:r>
              <a:rPr lang="fr-FR">
                <a:solidFill>
                  <a:srgbClr val="656297"/>
                </a:solidFill>
              </a:rPr>
              <a:t>Temps de travail</a:t>
            </a:r>
          </a:p>
          <a:p>
            <a:pPr marL="171450" lvl="0" indent="-171450">
              <a:buFont typeface="Wingdings" panose="05000000000000000000" pitchFamily="2" charset="2"/>
              <a:buChar char="§"/>
            </a:pPr>
            <a:r>
              <a:rPr lang="fr-FR">
                <a:solidFill>
                  <a:srgbClr val="656297"/>
                </a:solidFill>
              </a:rPr>
              <a:t>Adéquation profil de nouveaux installés / aspiration avec la distension du lien au gros animaux chez les profils non issus du milieu agricole</a:t>
            </a:r>
          </a:p>
        </p:txBody>
      </p:sp>
      <p:sp>
        <p:nvSpPr>
          <p:cNvPr id="31" name="ZoneTexte 30">
            <a:extLst>
              <a:ext uri="{FF2B5EF4-FFF2-40B4-BE49-F238E27FC236}">
                <a16:creationId xmlns:a16="http://schemas.microsoft.com/office/drawing/2014/main" id="{90AB0CEF-44F3-FEC9-4CBC-5179C72D0F9A}"/>
              </a:ext>
            </a:extLst>
          </p:cNvPr>
          <p:cNvSpPr txBox="1"/>
          <p:nvPr/>
        </p:nvSpPr>
        <p:spPr>
          <a:xfrm>
            <a:off x="7646617" y="3509817"/>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Bovin</a:t>
            </a:r>
          </a:p>
        </p:txBody>
      </p:sp>
    </p:spTree>
    <p:extLst>
      <p:ext uri="{BB962C8B-B14F-4D97-AF65-F5344CB8AC3E}">
        <p14:creationId xmlns:p14="http://schemas.microsoft.com/office/powerpoint/2010/main" val="377631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CD0A-A9A0-F7B0-7BAF-AB2C1E630929}"/>
            </a:ext>
          </a:extLst>
        </p:cNvPr>
        <p:cNvGrpSpPr/>
        <p:nvPr/>
      </p:nvGrpSpPr>
      <p:grpSpPr>
        <a:xfrm>
          <a:off x="0" y="0"/>
          <a:ext cx="0" cy="0"/>
          <a:chOff x="0" y="0"/>
          <a:chExt cx="0" cy="0"/>
        </a:xfrm>
      </p:grpSpPr>
      <p:sp>
        <p:nvSpPr>
          <p:cNvPr id="47" name="ZoneTexte 46">
            <a:extLst>
              <a:ext uri="{FF2B5EF4-FFF2-40B4-BE49-F238E27FC236}">
                <a16:creationId xmlns:a16="http://schemas.microsoft.com/office/drawing/2014/main" id="{065ABDD6-B3D9-B0C1-4F7F-BF56EF719AA6}"/>
              </a:ext>
            </a:extLst>
          </p:cNvPr>
          <p:cNvSpPr txBox="1"/>
          <p:nvPr/>
        </p:nvSpPr>
        <p:spPr>
          <a:xfrm>
            <a:off x="7626195" y="3071167"/>
            <a:ext cx="105602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Porc</a:t>
            </a:r>
          </a:p>
        </p:txBody>
      </p:sp>
      <p:grpSp>
        <p:nvGrpSpPr>
          <p:cNvPr id="49" name="Groupe 48">
            <a:extLst>
              <a:ext uri="{FF2B5EF4-FFF2-40B4-BE49-F238E27FC236}">
                <a16:creationId xmlns:a16="http://schemas.microsoft.com/office/drawing/2014/main" id="{1B1F7FDB-0AE8-7DDB-1071-57E8EC9CD974}"/>
              </a:ext>
            </a:extLst>
          </p:cNvPr>
          <p:cNvGrpSpPr/>
          <p:nvPr/>
        </p:nvGrpSpPr>
        <p:grpSpPr>
          <a:xfrm rot="16200000">
            <a:off x="7370234" y="2996900"/>
            <a:ext cx="1458221" cy="1294772"/>
            <a:chOff x="1524805" y="1741699"/>
            <a:chExt cx="1594012" cy="792839"/>
          </a:xfrm>
        </p:grpSpPr>
        <p:sp>
          <p:nvSpPr>
            <p:cNvPr id="50" name="Triangle isocèle 49">
              <a:extLst>
                <a:ext uri="{FF2B5EF4-FFF2-40B4-BE49-F238E27FC236}">
                  <a16:creationId xmlns:a16="http://schemas.microsoft.com/office/drawing/2014/main" id="{C3D227CD-9F0F-F6EE-AF9A-2DDCEBFF782A}"/>
                </a:ext>
              </a:extLst>
            </p:cNvPr>
            <p:cNvSpPr/>
            <p:nvPr/>
          </p:nvSpPr>
          <p:spPr>
            <a:xfrm rot="10800000">
              <a:off x="2108631" y="2366484"/>
              <a:ext cx="417123"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7" name="Rectangle 56">
              <a:extLst>
                <a:ext uri="{FF2B5EF4-FFF2-40B4-BE49-F238E27FC236}">
                  <a16:creationId xmlns:a16="http://schemas.microsoft.com/office/drawing/2014/main" id="{065D05B0-031E-C44C-9973-0B4CFD0ECFE2}"/>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grpSp>
        <p:nvGrpSpPr>
          <p:cNvPr id="59" name="Groupe 58">
            <a:extLst>
              <a:ext uri="{FF2B5EF4-FFF2-40B4-BE49-F238E27FC236}">
                <a16:creationId xmlns:a16="http://schemas.microsoft.com/office/drawing/2014/main" id="{D2DDB782-46B5-872F-A043-79D090966B3B}"/>
              </a:ext>
            </a:extLst>
          </p:cNvPr>
          <p:cNvGrpSpPr/>
          <p:nvPr/>
        </p:nvGrpSpPr>
        <p:grpSpPr>
          <a:xfrm rot="5400000">
            <a:off x="6534260" y="3402936"/>
            <a:ext cx="1456482" cy="484444"/>
            <a:chOff x="1609967" y="4435121"/>
            <a:chExt cx="2333822" cy="484444"/>
          </a:xfrm>
        </p:grpSpPr>
        <p:cxnSp>
          <p:nvCxnSpPr>
            <p:cNvPr id="60" name="Connecteur droit 59">
              <a:extLst>
                <a:ext uri="{FF2B5EF4-FFF2-40B4-BE49-F238E27FC236}">
                  <a16:creationId xmlns:a16="http://schemas.microsoft.com/office/drawing/2014/main" id="{F5304FB0-432D-347E-1AAE-5193B58701CF}"/>
                </a:ext>
              </a:extLst>
            </p:cNvPr>
            <p:cNvCxnSpPr>
              <a:cxnSpLocks/>
            </p:cNvCxnSpPr>
            <p:nvPr/>
          </p:nvCxnSpPr>
          <p:spPr>
            <a:xfrm rot="16200000">
              <a:off x="2776878" y="3268210"/>
              <a:ext cx="0" cy="2333822"/>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8FA61DE6-DC7C-107E-86AB-469F4C73B9CB}"/>
                </a:ext>
              </a:extLst>
            </p:cNvPr>
            <p:cNvCxnSpPr>
              <a:cxnSpLocks/>
            </p:cNvCxnSpPr>
            <p:nvPr/>
          </p:nvCxnSpPr>
          <p:spPr>
            <a:xfrm>
              <a:off x="2792813"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grpSp>
        <p:nvGrpSpPr>
          <p:cNvPr id="61" name="Groupe 60">
            <a:extLst>
              <a:ext uri="{FF2B5EF4-FFF2-40B4-BE49-F238E27FC236}">
                <a16:creationId xmlns:a16="http://schemas.microsoft.com/office/drawing/2014/main" id="{9786A7DD-1B2C-A83B-0D7D-E2F835F95086}"/>
              </a:ext>
            </a:extLst>
          </p:cNvPr>
          <p:cNvGrpSpPr/>
          <p:nvPr/>
        </p:nvGrpSpPr>
        <p:grpSpPr>
          <a:xfrm rot="16200000">
            <a:off x="2292839" y="2941106"/>
            <a:ext cx="1416663" cy="1294772"/>
            <a:chOff x="77450" y="1741699"/>
            <a:chExt cx="3004746" cy="792839"/>
          </a:xfrm>
        </p:grpSpPr>
        <p:sp>
          <p:nvSpPr>
            <p:cNvPr id="62" name="Triangle isocèle 61">
              <a:extLst>
                <a:ext uri="{FF2B5EF4-FFF2-40B4-BE49-F238E27FC236}">
                  <a16:creationId xmlns:a16="http://schemas.microsoft.com/office/drawing/2014/main" id="{9FE05625-57D2-BA7B-9377-5EAEC0B6C461}"/>
                </a:ext>
              </a:extLst>
            </p:cNvPr>
            <p:cNvSpPr/>
            <p:nvPr/>
          </p:nvSpPr>
          <p:spPr>
            <a:xfrm rot="10800000">
              <a:off x="1232901" y="2366484"/>
              <a:ext cx="693844"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6" name="Rectangle 65">
              <a:extLst>
                <a:ext uri="{FF2B5EF4-FFF2-40B4-BE49-F238E27FC236}">
                  <a16:creationId xmlns:a16="http://schemas.microsoft.com/office/drawing/2014/main" id="{44AF8D3C-D4BC-89DE-7761-21E4C56119E6}"/>
                </a:ext>
              </a:extLst>
            </p:cNvPr>
            <p:cNvSpPr/>
            <p:nvPr/>
          </p:nvSpPr>
          <p:spPr>
            <a:xfrm>
              <a:off x="77450" y="1741699"/>
              <a:ext cx="3004746"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656297"/>
                </a:solidFill>
              </a:endParaRPr>
            </a:p>
          </p:txBody>
        </p:sp>
      </p:grpSp>
      <p:sp>
        <p:nvSpPr>
          <p:cNvPr id="4" name="Titre 9">
            <a:extLst>
              <a:ext uri="{FF2B5EF4-FFF2-40B4-BE49-F238E27FC236}">
                <a16:creationId xmlns:a16="http://schemas.microsoft.com/office/drawing/2014/main" id="{FFD32C5C-D6BF-DB0B-3726-B70EAAC30776}"/>
              </a:ext>
            </a:extLst>
          </p:cNvPr>
          <p:cNvSpPr>
            <a:spLocks noGrp="1"/>
          </p:cNvSpPr>
          <p:nvPr>
            <p:ph type="title"/>
          </p:nvPr>
        </p:nvSpPr>
        <p:spPr>
          <a:xfrm>
            <a:off x="1828800" y="402771"/>
            <a:ext cx="9918700" cy="731547"/>
          </a:xfrm>
        </p:spPr>
        <p:txBody>
          <a:bodyPr>
            <a:normAutofit/>
          </a:bodyPr>
          <a:lstStyle/>
          <a:p>
            <a:r>
              <a:rPr lang="fr-FR"/>
              <a:t>Freins et leviers spécifiques</a:t>
            </a:r>
            <a:br>
              <a:rPr lang="fr-FR"/>
            </a:br>
            <a:r>
              <a:rPr lang="fr-FR" sz="1800"/>
              <a:t>Une chaîne de valeur à rééquilibrer</a:t>
            </a:r>
            <a:endParaRPr lang="fr-FR"/>
          </a:p>
        </p:txBody>
      </p:sp>
      <p:sp>
        <p:nvSpPr>
          <p:cNvPr id="9" name="ZoneTexte 8">
            <a:extLst>
              <a:ext uri="{FF2B5EF4-FFF2-40B4-BE49-F238E27FC236}">
                <a16:creationId xmlns:a16="http://schemas.microsoft.com/office/drawing/2014/main" id="{9D72E2FD-90CC-00F4-9A42-EADD1D44E853}"/>
              </a:ext>
            </a:extLst>
          </p:cNvPr>
          <p:cNvSpPr txBox="1"/>
          <p:nvPr/>
        </p:nvSpPr>
        <p:spPr>
          <a:xfrm>
            <a:off x="3637502" y="3366304"/>
            <a:ext cx="2356093"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Besoin de contractualisation</a:t>
            </a:r>
          </a:p>
        </p:txBody>
      </p:sp>
      <p:sp>
        <p:nvSpPr>
          <p:cNvPr id="2" name="ZoneTexte 1">
            <a:extLst>
              <a:ext uri="{FF2B5EF4-FFF2-40B4-BE49-F238E27FC236}">
                <a16:creationId xmlns:a16="http://schemas.microsoft.com/office/drawing/2014/main" id="{2F2EC809-C2F6-4027-FCFF-C014F10FE02E}"/>
              </a:ext>
            </a:extLst>
          </p:cNvPr>
          <p:cNvSpPr txBox="1"/>
          <p:nvPr/>
        </p:nvSpPr>
        <p:spPr>
          <a:xfrm>
            <a:off x="1371707" y="1309990"/>
            <a:ext cx="10420241" cy="307777"/>
          </a:xfrm>
          <a:prstGeom prst="rect">
            <a:avLst/>
          </a:prstGeom>
          <a:solidFill>
            <a:srgbClr val="656297"/>
          </a:solidFill>
        </p:spPr>
        <p:txBody>
          <a:bodyPr wrap="square">
            <a:spAutoFit/>
          </a:bodyPr>
          <a:lstStyle/>
          <a:p>
            <a:r>
              <a:rPr lang="fr-FR" sz="1400" b="1">
                <a:solidFill>
                  <a:schemeClr val="bg1"/>
                </a:solidFill>
              </a:rPr>
              <a:t>Retour sur investissement / revenu – Rééquilibrer le partage de la valeur</a:t>
            </a:r>
            <a:endParaRPr lang="fr-FR" sz="1400">
              <a:solidFill>
                <a:schemeClr val="bg1"/>
              </a:solidFill>
            </a:endParaRPr>
          </a:p>
        </p:txBody>
      </p:sp>
      <p:grpSp>
        <p:nvGrpSpPr>
          <p:cNvPr id="22" name="Groupe 21">
            <a:extLst>
              <a:ext uri="{FF2B5EF4-FFF2-40B4-BE49-F238E27FC236}">
                <a16:creationId xmlns:a16="http://schemas.microsoft.com/office/drawing/2014/main" id="{AF75AE11-E1E5-47B8-3FC0-A69B88ADF6B2}"/>
              </a:ext>
            </a:extLst>
          </p:cNvPr>
          <p:cNvGrpSpPr/>
          <p:nvPr/>
        </p:nvGrpSpPr>
        <p:grpSpPr>
          <a:xfrm>
            <a:off x="6198407" y="3310261"/>
            <a:ext cx="689684" cy="689684"/>
            <a:chOff x="5759405" y="3441865"/>
            <a:chExt cx="730800" cy="730800"/>
          </a:xfrm>
        </p:grpSpPr>
        <p:sp>
          <p:nvSpPr>
            <p:cNvPr id="23" name="Ellipse 22">
              <a:extLst>
                <a:ext uri="{FF2B5EF4-FFF2-40B4-BE49-F238E27FC236}">
                  <a16:creationId xmlns:a16="http://schemas.microsoft.com/office/drawing/2014/main" id="{38184A15-7043-B7A0-C321-ADB8968F9D69}"/>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846F6ADF-7124-F92A-E33C-A579FC21DC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957913" y="3560923"/>
              <a:ext cx="334553" cy="461684"/>
            </a:xfrm>
            <a:prstGeom prst="rect">
              <a:avLst/>
            </a:prstGeom>
          </p:spPr>
        </p:pic>
      </p:grpSp>
      <p:sp>
        <p:nvSpPr>
          <p:cNvPr id="68" name="ZoneTexte 67">
            <a:extLst>
              <a:ext uri="{FF2B5EF4-FFF2-40B4-BE49-F238E27FC236}">
                <a16:creationId xmlns:a16="http://schemas.microsoft.com/office/drawing/2014/main" id="{120AC323-BEF9-49A8-3458-D41CEE3A6354}"/>
              </a:ext>
            </a:extLst>
          </p:cNvPr>
          <p:cNvSpPr txBox="1"/>
          <p:nvPr/>
        </p:nvSpPr>
        <p:spPr>
          <a:xfrm>
            <a:off x="2543418" y="2987587"/>
            <a:ext cx="952189"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Bovins</a:t>
            </a:r>
          </a:p>
          <a:p>
            <a:pPr lvl="0"/>
            <a:r>
              <a:rPr lang="fr-FR">
                <a:solidFill>
                  <a:srgbClr val="656297"/>
                </a:solidFill>
              </a:rPr>
              <a:t>viande</a:t>
            </a:r>
          </a:p>
        </p:txBody>
      </p:sp>
      <p:grpSp>
        <p:nvGrpSpPr>
          <p:cNvPr id="19" name="Groupe 18">
            <a:extLst>
              <a:ext uri="{FF2B5EF4-FFF2-40B4-BE49-F238E27FC236}">
                <a16:creationId xmlns:a16="http://schemas.microsoft.com/office/drawing/2014/main" id="{58E9990C-13EF-955A-2816-18043B0C097A}"/>
              </a:ext>
            </a:extLst>
          </p:cNvPr>
          <p:cNvGrpSpPr/>
          <p:nvPr/>
        </p:nvGrpSpPr>
        <p:grpSpPr>
          <a:xfrm>
            <a:off x="1151698" y="3640475"/>
            <a:ext cx="689684" cy="689684"/>
            <a:chOff x="1188418" y="3079254"/>
            <a:chExt cx="689684" cy="689684"/>
          </a:xfrm>
        </p:grpSpPr>
        <p:sp>
          <p:nvSpPr>
            <p:cNvPr id="24" name="Ellipse 23">
              <a:extLst>
                <a:ext uri="{FF2B5EF4-FFF2-40B4-BE49-F238E27FC236}">
                  <a16:creationId xmlns:a16="http://schemas.microsoft.com/office/drawing/2014/main" id="{B3B64734-8B0E-6186-E611-54DEFEF4946D}"/>
                </a:ext>
              </a:extLst>
            </p:cNvPr>
            <p:cNvSpPr/>
            <p:nvPr/>
          </p:nvSpPr>
          <p:spPr>
            <a:xfrm>
              <a:off x="1188418" y="3079254"/>
              <a:ext cx="689684" cy="689684"/>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30" name="Graphique 29">
              <a:extLst>
                <a:ext uri="{FF2B5EF4-FFF2-40B4-BE49-F238E27FC236}">
                  <a16:creationId xmlns:a16="http://schemas.microsoft.com/office/drawing/2014/main" id="{73BBACF7-5FF6-231B-F73E-5FD684F35D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2221" y="3204510"/>
              <a:ext cx="455809" cy="379843"/>
            </a:xfrm>
            <a:prstGeom prst="rect">
              <a:avLst/>
            </a:prstGeom>
          </p:spPr>
        </p:pic>
      </p:grpSp>
      <p:grpSp>
        <p:nvGrpSpPr>
          <p:cNvPr id="54" name="Groupe 53">
            <a:extLst>
              <a:ext uri="{FF2B5EF4-FFF2-40B4-BE49-F238E27FC236}">
                <a16:creationId xmlns:a16="http://schemas.microsoft.com/office/drawing/2014/main" id="{D63B377A-FE17-3C57-E1E5-D90755F1B118}"/>
              </a:ext>
            </a:extLst>
          </p:cNvPr>
          <p:cNvGrpSpPr/>
          <p:nvPr/>
        </p:nvGrpSpPr>
        <p:grpSpPr>
          <a:xfrm rot="5400000">
            <a:off x="1469147" y="3346271"/>
            <a:ext cx="1416662" cy="484444"/>
            <a:chOff x="4285643" y="4435121"/>
            <a:chExt cx="4409509" cy="484444"/>
          </a:xfrm>
        </p:grpSpPr>
        <p:cxnSp>
          <p:nvCxnSpPr>
            <p:cNvPr id="55" name="Connecteur droit 54">
              <a:extLst>
                <a:ext uri="{FF2B5EF4-FFF2-40B4-BE49-F238E27FC236}">
                  <a16:creationId xmlns:a16="http://schemas.microsoft.com/office/drawing/2014/main" id="{9586C190-45EB-469A-7816-893FF15535A8}"/>
                </a:ext>
              </a:extLst>
            </p:cNvPr>
            <p:cNvCxnSpPr>
              <a:cxnSpLocks/>
            </p:cNvCxnSpPr>
            <p:nvPr/>
          </p:nvCxnSpPr>
          <p:spPr>
            <a:xfrm rot="16200000">
              <a:off x="6490398" y="2230366"/>
              <a:ext cx="0" cy="4409509"/>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4B164331-00C1-A85E-E113-761461AACC51}"/>
                </a:ext>
              </a:extLst>
            </p:cNvPr>
            <p:cNvCxnSpPr>
              <a:cxnSpLocks/>
            </p:cNvCxnSpPr>
            <p:nvPr/>
          </p:nvCxnSpPr>
          <p:spPr>
            <a:xfrm>
              <a:off x="5253560"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EF4FD335-440A-5583-00B1-65D0BD72CADA}"/>
                </a:ext>
              </a:extLst>
            </p:cNvPr>
            <p:cNvCxnSpPr>
              <a:cxnSpLocks/>
            </p:cNvCxnSpPr>
            <p:nvPr/>
          </p:nvCxnSpPr>
          <p:spPr>
            <a:xfrm>
              <a:off x="7714308" y="4435121"/>
              <a:ext cx="0" cy="484444"/>
            </a:xfrm>
            <a:prstGeom prst="line">
              <a:avLst/>
            </a:prstGeom>
            <a:ln w="190500">
              <a:solidFill>
                <a:srgbClr val="656297"/>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B18FF398-79F4-7225-3E75-A513722E7F73}"/>
              </a:ext>
            </a:extLst>
          </p:cNvPr>
          <p:cNvGrpSpPr/>
          <p:nvPr/>
        </p:nvGrpSpPr>
        <p:grpSpPr>
          <a:xfrm>
            <a:off x="1115664" y="2846287"/>
            <a:ext cx="689684" cy="689684"/>
            <a:chOff x="1799827" y="3433050"/>
            <a:chExt cx="730800" cy="730800"/>
          </a:xfrm>
        </p:grpSpPr>
        <p:sp>
          <p:nvSpPr>
            <p:cNvPr id="14" name="Ellipse 13">
              <a:extLst>
                <a:ext uri="{FF2B5EF4-FFF2-40B4-BE49-F238E27FC236}">
                  <a16:creationId xmlns:a16="http://schemas.microsoft.com/office/drawing/2014/main" id="{47B7792F-3A49-06AD-0E8A-F7AAA2D1C974}"/>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6" name="Graphique 25">
              <a:extLst>
                <a:ext uri="{FF2B5EF4-FFF2-40B4-BE49-F238E27FC236}">
                  <a16:creationId xmlns:a16="http://schemas.microsoft.com/office/drawing/2014/main" id="{023CC631-048B-CFE8-0EE0-FC3C965E693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4680" y="3647941"/>
              <a:ext cx="502031" cy="303553"/>
            </a:xfrm>
            <a:prstGeom prst="rect">
              <a:avLst/>
            </a:prstGeom>
          </p:spPr>
        </p:pic>
      </p:grpSp>
      <p:sp>
        <p:nvSpPr>
          <p:cNvPr id="37" name="ZoneTexte 36">
            <a:extLst>
              <a:ext uri="{FF2B5EF4-FFF2-40B4-BE49-F238E27FC236}">
                <a16:creationId xmlns:a16="http://schemas.microsoft.com/office/drawing/2014/main" id="{C954698D-1DAC-EDE2-83F6-9655DE9B2E33}"/>
              </a:ext>
            </a:extLst>
          </p:cNvPr>
          <p:cNvSpPr txBox="1"/>
          <p:nvPr/>
        </p:nvSpPr>
        <p:spPr>
          <a:xfrm>
            <a:off x="2543419" y="3782327"/>
            <a:ext cx="970366"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Pommes de terre</a:t>
            </a:r>
          </a:p>
        </p:txBody>
      </p:sp>
      <p:sp>
        <p:nvSpPr>
          <p:cNvPr id="74" name="ZoneTexte 73">
            <a:extLst>
              <a:ext uri="{FF2B5EF4-FFF2-40B4-BE49-F238E27FC236}">
                <a16:creationId xmlns:a16="http://schemas.microsoft.com/office/drawing/2014/main" id="{328BA15E-C12C-97C7-D57F-7DB2106F82AB}"/>
              </a:ext>
            </a:extLst>
          </p:cNvPr>
          <p:cNvSpPr txBox="1"/>
          <p:nvPr/>
        </p:nvSpPr>
        <p:spPr>
          <a:xfrm>
            <a:off x="8771531" y="3403537"/>
            <a:ext cx="2092834" cy="470129"/>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Relations amont-aval à consolider</a:t>
            </a:r>
            <a:endParaRPr lang="fr-FR">
              <a:solidFill>
                <a:srgbClr val="656297"/>
              </a:solidFill>
              <a:highlight>
                <a:srgbClr val="FFFF00"/>
              </a:highlight>
              <a:ea typeface="Verdana"/>
            </a:endParaRPr>
          </a:p>
        </p:txBody>
      </p:sp>
      <p:sp>
        <p:nvSpPr>
          <p:cNvPr id="31" name="ZoneTexte 30">
            <a:extLst>
              <a:ext uri="{FF2B5EF4-FFF2-40B4-BE49-F238E27FC236}">
                <a16:creationId xmlns:a16="http://schemas.microsoft.com/office/drawing/2014/main" id="{1F53133A-E8B8-9DCF-2CBA-3B7E32EF1B30}"/>
              </a:ext>
            </a:extLst>
          </p:cNvPr>
          <p:cNvSpPr txBox="1"/>
          <p:nvPr/>
        </p:nvSpPr>
        <p:spPr>
          <a:xfrm>
            <a:off x="7646617" y="3509817"/>
            <a:ext cx="876492" cy="272510"/>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lvl="0"/>
            <a:r>
              <a:rPr lang="fr-FR">
                <a:solidFill>
                  <a:srgbClr val="656297"/>
                </a:solidFill>
              </a:rPr>
              <a:t>Lait</a:t>
            </a:r>
          </a:p>
        </p:txBody>
      </p:sp>
    </p:spTree>
    <p:extLst>
      <p:ext uri="{BB962C8B-B14F-4D97-AF65-F5344CB8AC3E}">
        <p14:creationId xmlns:p14="http://schemas.microsoft.com/office/powerpoint/2010/main" val="74159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542B-861D-EBAE-8874-6519056AB62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EDB5CCE-09A5-DB35-152E-FEEEBF655B4F}"/>
              </a:ext>
            </a:extLst>
          </p:cNvPr>
          <p:cNvSpPr>
            <a:spLocks noGrp="1"/>
          </p:cNvSpPr>
          <p:nvPr>
            <p:ph idx="1"/>
          </p:nvPr>
        </p:nvSpPr>
        <p:spPr>
          <a:xfrm>
            <a:off x="4916585" y="1828800"/>
            <a:ext cx="6189566" cy="914400"/>
          </a:xfrm>
        </p:spPr>
        <p:txBody>
          <a:bodyPr>
            <a:normAutofit fontScale="85000" lnSpcReduction="20000"/>
          </a:bodyPr>
          <a:lstStyle/>
          <a:p>
            <a:pPr marL="0" indent="0">
              <a:buNone/>
            </a:pPr>
            <a:r>
              <a:rPr lang="fr-FR" b="1">
                <a:ea typeface="Verdana"/>
              </a:rPr>
              <a:t>Mettre en place des groupes de travail ciblés pour travailler sur les freins identifiés</a:t>
            </a:r>
          </a:p>
        </p:txBody>
      </p:sp>
      <p:sp>
        <p:nvSpPr>
          <p:cNvPr id="3" name="Titre 2">
            <a:extLst>
              <a:ext uri="{FF2B5EF4-FFF2-40B4-BE49-F238E27FC236}">
                <a16:creationId xmlns:a16="http://schemas.microsoft.com/office/drawing/2014/main" id="{B25B6077-868B-A52E-28AD-3D1D371C5CBF}"/>
              </a:ext>
            </a:extLst>
          </p:cNvPr>
          <p:cNvSpPr>
            <a:spLocks noGrp="1"/>
          </p:cNvSpPr>
          <p:nvPr>
            <p:ph type="title"/>
          </p:nvPr>
        </p:nvSpPr>
        <p:spPr/>
        <p:txBody>
          <a:bodyPr>
            <a:normAutofit/>
          </a:bodyPr>
          <a:lstStyle/>
          <a:p>
            <a:r>
              <a:rPr lang="fr-FR" sz="3200"/>
              <a:t>Et maintenant la suite ?</a:t>
            </a:r>
          </a:p>
        </p:txBody>
      </p:sp>
      <p:pic>
        <p:nvPicPr>
          <p:cNvPr id="15" name="Graphique 14">
            <a:extLst>
              <a:ext uri="{FF2B5EF4-FFF2-40B4-BE49-F238E27FC236}">
                <a16:creationId xmlns:a16="http://schemas.microsoft.com/office/drawing/2014/main" id="{0CF89EAE-EEEB-08D0-CC84-509715C3EDC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07068523-10AA-48EE-0BAD-5626FDB0F2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FFA6A5D3-ACD4-7986-E52B-482E4BFB79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496C128F-B937-A3B4-527A-A00828895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
        <p:nvSpPr>
          <p:cNvPr id="6" name="Espace réservé du contenu 1">
            <a:extLst>
              <a:ext uri="{FF2B5EF4-FFF2-40B4-BE49-F238E27FC236}">
                <a16:creationId xmlns:a16="http://schemas.microsoft.com/office/drawing/2014/main" id="{56881AAB-A368-703B-19D1-318FD95E164F}"/>
              </a:ext>
            </a:extLst>
          </p:cNvPr>
          <p:cNvSpPr txBox="1">
            <a:spLocks/>
          </p:cNvSpPr>
          <p:nvPr/>
        </p:nvSpPr>
        <p:spPr>
          <a:xfrm>
            <a:off x="4916585" y="2941983"/>
            <a:ext cx="6189566" cy="1759226"/>
          </a:xfrm>
          <a:prstGeom prst="rect">
            <a:avLst/>
          </a:prstGeom>
        </p:spPr>
        <p:txBody>
          <a:bodyPr vert="horz" lIns="0" tIns="0" rIns="0" bIns="0" rtlCol="0">
            <a:normAutofit fontScale="92500" lnSpcReduction="10000"/>
          </a:bodyPr>
          <a:lstStyle>
            <a:lvl1pPr marL="342900" indent="-3429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2000">
                <a:ea typeface="Verdana"/>
              </a:rPr>
              <a:t>Travailler sur la fluidification des procédures administratives réglementaires</a:t>
            </a:r>
          </a:p>
          <a:p>
            <a:pPr>
              <a:buFont typeface="Wingdings" panose="05000000000000000000" pitchFamily="2" charset="2"/>
              <a:buChar char="§"/>
            </a:pPr>
            <a:r>
              <a:rPr lang="fr-FR" sz="2000">
                <a:ea typeface="Verdana"/>
              </a:rPr>
              <a:t>Travailler sur l’acceptabilité sociétale</a:t>
            </a:r>
          </a:p>
          <a:p>
            <a:pPr>
              <a:buFont typeface="Wingdings" panose="05000000000000000000" pitchFamily="2" charset="2"/>
              <a:buChar char="§"/>
            </a:pPr>
            <a:r>
              <a:rPr lang="fr-FR" sz="2000">
                <a:ea typeface="Verdana"/>
              </a:rPr>
              <a:t>Travailler sur l’accompagnement bancaire et privés / capitaux</a:t>
            </a:r>
          </a:p>
        </p:txBody>
      </p:sp>
    </p:spTree>
    <p:extLst>
      <p:ext uri="{BB962C8B-B14F-4D97-AF65-F5344CB8AC3E}">
        <p14:creationId xmlns:p14="http://schemas.microsoft.com/office/powerpoint/2010/main" val="24265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2D5D3-A71F-F011-955F-3D5197A87671}"/>
              </a:ext>
            </a:extLst>
          </p:cNvPr>
          <p:cNvSpPr>
            <a:spLocks noGrp="1"/>
          </p:cNvSpPr>
          <p:nvPr>
            <p:ph type="title"/>
          </p:nvPr>
        </p:nvSpPr>
        <p:spPr/>
        <p:txBody>
          <a:bodyPr/>
          <a:lstStyle/>
          <a:p>
            <a:r>
              <a:rPr lang="fr-FR">
                <a:ea typeface="Verdana"/>
              </a:rPr>
              <a:t>Déroulé</a:t>
            </a:r>
            <a:endParaRPr lang="fr-FR"/>
          </a:p>
        </p:txBody>
      </p:sp>
      <p:sp>
        <p:nvSpPr>
          <p:cNvPr id="3" name="Espace réservé du contenu 2">
            <a:extLst>
              <a:ext uri="{FF2B5EF4-FFF2-40B4-BE49-F238E27FC236}">
                <a16:creationId xmlns:a16="http://schemas.microsoft.com/office/drawing/2014/main" id="{CA010F9B-7745-B4E0-B327-F8DC46FE72BA}"/>
              </a:ext>
            </a:extLst>
          </p:cNvPr>
          <p:cNvSpPr>
            <a:spLocks noGrp="1"/>
          </p:cNvSpPr>
          <p:nvPr>
            <p:ph idx="1"/>
          </p:nvPr>
        </p:nvSpPr>
        <p:spPr>
          <a:xfrm>
            <a:off x="1319514" y="1365813"/>
            <a:ext cx="10475089" cy="4920686"/>
          </a:xfrm>
        </p:spPr>
        <p:txBody>
          <a:bodyPr vert="horz" lIns="0" tIns="0" rIns="0" bIns="0" rtlCol="0" anchor="t">
            <a:normAutofit/>
          </a:bodyPr>
          <a:lstStyle/>
          <a:p>
            <a:pPr>
              <a:lnSpc>
                <a:spcPct val="100000"/>
              </a:lnSpc>
              <a:spcBef>
                <a:spcPts val="0"/>
              </a:spcBef>
            </a:pPr>
            <a:r>
              <a:rPr lang="fr-FR" sz="1400" b="1">
                <a:solidFill>
                  <a:srgbClr val="656297"/>
                </a:solidFill>
              </a:rPr>
              <a:t>Ouverture </a:t>
            </a:r>
            <a:r>
              <a:rPr lang="fr-FR" sz="1400">
                <a:solidFill>
                  <a:srgbClr val="656297"/>
                </a:solidFill>
              </a:rPr>
              <a:t>(5 min) </a:t>
            </a:r>
            <a:r>
              <a:rPr lang="fr-FR" sz="1400" b="1">
                <a:solidFill>
                  <a:srgbClr val="656297"/>
                </a:solidFill>
              </a:rPr>
              <a:t>: </a:t>
            </a:r>
          </a:p>
          <a:p>
            <a:pPr>
              <a:lnSpc>
                <a:spcPct val="100000"/>
              </a:lnSpc>
              <a:spcBef>
                <a:spcPts val="0"/>
              </a:spcBef>
            </a:pPr>
            <a:r>
              <a:rPr lang="fr-FR" sz="1400">
                <a:solidFill>
                  <a:srgbClr val="656297"/>
                </a:solidFill>
              </a:rPr>
              <a:t>Jean-Benoît ALBERTINI, Préfet de la région Normandie, Préfet de la Seine-Maritime</a:t>
            </a:r>
            <a:endParaRPr lang="fr-FR" sz="1200">
              <a:solidFill>
                <a:srgbClr val="656297"/>
              </a:solidFill>
            </a:endParaRPr>
          </a:p>
          <a:p>
            <a:pPr>
              <a:lnSpc>
                <a:spcPct val="100000"/>
              </a:lnSpc>
              <a:spcBef>
                <a:spcPts val="0"/>
              </a:spcBef>
            </a:pPr>
            <a:endParaRPr lang="fr-FR" sz="1200"/>
          </a:p>
          <a:p>
            <a:pPr>
              <a:lnSpc>
                <a:spcPct val="100000"/>
              </a:lnSpc>
              <a:spcBef>
                <a:spcPts val="0"/>
              </a:spcBef>
            </a:pPr>
            <a:r>
              <a:rPr lang="fr-FR" sz="1400" b="1">
                <a:solidFill>
                  <a:srgbClr val="656297"/>
                </a:solidFill>
              </a:rPr>
              <a:t>Synthèse des travaux nationaux </a:t>
            </a:r>
            <a:r>
              <a:rPr lang="fr-FR" sz="1400">
                <a:solidFill>
                  <a:srgbClr val="656297"/>
                </a:solidFill>
              </a:rPr>
              <a:t>(5 min) </a:t>
            </a:r>
            <a:r>
              <a:rPr lang="fr-FR" sz="1400" b="1">
                <a:solidFill>
                  <a:srgbClr val="656297"/>
                </a:solidFill>
              </a:rPr>
              <a:t>:</a:t>
            </a:r>
          </a:p>
          <a:p>
            <a:pPr>
              <a:lnSpc>
                <a:spcPct val="100000"/>
              </a:lnSpc>
              <a:spcBef>
                <a:spcPts val="0"/>
              </a:spcBef>
            </a:pPr>
            <a:r>
              <a:rPr lang="fr-FR" sz="1400">
                <a:solidFill>
                  <a:srgbClr val="656297"/>
                </a:solidFill>
              </a:rPr>
              <a:t>Ludovic SPIERS, Coordinateur national</a:t>
            </a:r>
          </a:p>
          <a:p>
            <a:pPr>
              <a:lnSpc>
                <a:spcPct val="100000"/>
              </a:lnSpc>
              <a:spcBef>
                <a:spcPts val="0"/>
              </a:spcBef>
            </a:pPr>
            <a:endParaRPr lang="fr-FR" sz="1400">
              <a:solidFill>
                <a:srgbClr val="656297"/>
              </a:solidFill>
            </a:endParaRPr>
          </a:p>
          <a:p>
            <a:pPr>
              <a:lnSpc>
                <a:spcPct val="100000"/>
              </a:lnSpc>
              <a:spcBef>
                <a:spcPts val="0"/>
              </a:spcBef>
            </a:pPr>
            <a:r>
              <a:rPr lang="fr-FR" sz="1400" b="1">
                <a:solidFill>
                  <a:srgbClr val="656297"/>
                </a:solidFill>
              </a:rPr>
              <a:t>Restitution des travaux régionaux </a:t>
            </a:r>
            <a:r>
              <a:rPr lang="fr-FR" sz="1400">
                <a:solidFill>
                  <a:srgbClr val="656297"/>
                </a:solidFill>
              </a:rPr>
              <a:t>(25 min)</a:t>
            </a:r>
            <a:r>
              <a:rPr lang="fr-FR" sz="1600">
                <a:solidFill>
                  <a:srgbClr val="656297"/>
                </a:solidFill>
              </a:rPr>
              <a:t> :</a:t>
            </a:r>
            <a:endParaRPr lang="fr-FR" sz="1400" b="1">
              <a:solidFill>
                <a:srgbClr val="656297"/>
              </a:solidFill>
            </a:endParaRPr>
          </a:p>
          <a:p>
            <a:pPr>
              <a:lnSpc>
                <a:spcPct val="100000"/>
              </a:lnSpc>
              <a:spcBef>
                <a:spcPts val="0"/>
              </a:spcBef>
            </a:pPr>
            <a:r>
              <a:rPr lang="fr-FR" sz="1400">
                <a:solidFill>
                  <a:srgbClr val="656297"/>
                </a:solidFill>
              </a:rPr>
              <a:t>Chambres d’agriculture de Normandie</a:t>
            </a:r>
          </a:p>
          <a:p>
            <a:pPr marL="171450" indent="-171450">
              <a:lnSpc>
                <a:spcPct val="100000"/>
              </a:lnSpc>
              <a:spcBef>
                <a:spcPts val="0"/>
              </a:spcBef>
              <a:buClr>
                <a:schemeClr val="tx1"/>
              </a:buClr>
              <a:buFont typeface="Wingdings" panose="05000000000000000000" pitchFamily="2" charset="2"/>
              <a:buChar char="§"/>
            </a:pPr>
            <a:r>
              <a:rPr lang="fr-FR" sz="1200"/>
              <a:t>Méthode de travail pour la Normandie, filières identifiées pour la Normandie</a:t>
            </a:r>
          </a:p>
          <a:p>
            <a:pPr marL="171450" indent="-171450">
              <a:lnSpc>
                <a:spcPct val="100000"/>
              </a:lnSpc>
              <a:spcBef>
                <a:spcPts val="0"/>
              </a:spcBef>
              <a:buClr>
                <a:schemeClr val="tx1"/>
              </a:buClr>
              <a:buFont typeface="Wingdings" panose="05000000000000000000" pitchFamily="2" charset="2"/>
              <a:buChar char="§"/>
            </a:pPr>
            <a:r>
              <a:rPr lang="fr-FR" sz="1200"/>
              <a:t>Synthèse de la contribution normande par filière </a:t>
            </a:r>
          </a:p>
          <a:p>
            <a:pPr marL="171450" indent="-171450">
              <a:lnSpc>
                <a:spcPct val="100000"/>
              </a:lnSpc>
              <a:spcBef>
                <a:spcPts val="0"/>
              </a:spcBef>
              <a:buClr>
                <a:schemeClr val="tx1"/>
              </a:buClr>
              <a:buFont typeface="Wingdings" panose="05000000000000000000" pitchFamily="2" charset="2"/>
              <a:buChar char="§"/>
            </a:pPr>
            <a:r>
              <a:rPr lang="fr-FR" sz="1200"/>
              <a:t>Freins et leviers (transversaux et spécifiques)</a:t>
            </a:r>
          </a:p>
          <a:p>
            <a:pPr>
              <a:lnSpc>
                <a:spcPct val="100000"/>
              </a:lnSpc>
              <a:spcBef>
                <a:spcPts val="0"/>
              </a:spcBef>
            </a:pPr>
            <a:endParaRPr lang="fr-FR" sz="1400"/>
          </a:p>
          <a:p>
            <a:pPr>
              <a:lnSpc>
                <a:spcPct val="100000"/>
              </a:lnSpc>
              <a:spcBef>
                <a:spcPts val="0"/>
              </a:spcBef>
            </a:pPr>
            <a:r>
              <a:rPr lang="fr-FR" sz="1400" b="1">
                <a:solidFill>
                  <a:srgbClr val="656297"/>
                </a:solidFill>
              </a:rPr>
              <a:t>Table ronde avec 3 porteurs de projet </a:t>
            </a:r>
            <a:r>
              <a:rPr lang="fr-FR" sz="1400">
                <a:solidFill>
                  <a:srgbClr val="656297"/>
                </a:solidFill>
              </a:rPr>
              <a:t>(20 min) </a:t>
            </a:r>
            <a:r>
              <a:rPr lang="fr-FR" sz="1400" b="1">
                <a:solidFill>
                  <a:srgbClr val="656297"/>
                </a:solidFill>
              </a:rPr>
              <a:t>:</a:t>
            </a:r>
            <a:endParaRPr lang="fr-FR" sz="1400">
              <a:solidFill>
                <a:srgbClr val="656297"/>
              </a:solidFill>
            </a:endParaRPr>
          </a:p>
          <a:p>
            <a:pPr marL="171450" indent="-171450">
              <a:lnSpc>
                <a:spcPct val="100000"/>
              </a:lnSpc>
              <a:spcBef>
                <a:spcPts val="0"/>
              </a:spcBef>
              <a:buFont typeface="Wingdings" panose="05000000000000000000" pitchFamily="2" charset="2"/>
              <a:buChar char="§"/>
            </a:pPr>
            <a:r>
              <a:rPr lang="fr-FR" sz="1200" b="1"/>
              <a:t>Terrena : </a:t>
            </a:r>
            <a:r>
              <a:rPr lang="fr-FR" sz="1200"/>
              <a:t>projet viande bovine, </a:t>
            </a:r>
          </a:p>
          <a:p>
            <a:pPr marL="171450" indent="-171450">
              <a:lnSpc>
                <a:spcPct val="100000"/>
              </a:lnSpc>
              <a:spcBef>
                <a:spcPts val="0"/>
              </a:spcBef>
              <a:buFont typeface="Wingdings" panose="05000000000000000000" pitchFamily="2" charset="2"/>
              <a:buChar char="§"/>
            </a:pPr>
            <a:r>
              <a:rPr lang="fr-FR" sz="1200" b="1"/>
              <a:t>AMP–Saumon de France : </a:t>
            </a:r>
            <a:r>
              <a:rPr lang="fr-FR" sz="1200"/>
              <a:t>transformation d’une pisciculture traditionnelle en écloserie de saumon,</a:t>
            </a:r>
          </a:p>
          <a:p>
            <a:pPr marL="171450" indent="-171450">
              <a:lnSpc>
                <a:spcPct val="100000"/>
              </a:lnSpc>
              <a:spcBef>
                <a:spcPts val="0"/>
              </a:spcBef>
              <a:buFont typeface="Wingdings" panose="05000000000000000000" pitchFamily="2" charset="2"/>
              <a:buChar char="§"/>
            </a:pPr>
            <a:r>
              <a:rPr lang="fr-FR" sz="1200" b="1" err="1"/>
              <a:t>Nat’Up</a:t>
            </a:r>
            <a:r>
              <a:rPr lang="fr-FR" sz="1200" b="1"/>
              <a:t> : </a:t>
            </a:r>
            <a:r>
              <a:rPr lang="fr-FR" sz="1200"/>
              <a:t>projet de transformation de pommes de terre et légumes transformés.</a:t>
            </a:r>
            <a:endParaRPr lang="fr-FR" sz="1200">
              <a:ea typeface="Verdana"/>
            </a:endParaRPr>
          </a:p>
          <a:p>
            <a:pPr marL="171450" indent="-171450">
              <a:lnSpc>
                <a:spcPct val="100000"/>
              </a:lnSpc>
              <a:spcBef>
                <a:spcPts val="0"/>
              </a:spcBef>
              <a:buFont typeface="Wingdings" panose="05000000000000000000" pitchFamily="2" charset="2"/>
              <a:buChar char="§"/>
            </a:pPr>
            <a:endParaRPr lang="fr-FR" sz="1200"/>
          </a:p>
          <a:p>
            <a:pPr>
              <a:lnSpc>
                <a:spcPct val="100000"/>
              </a:lnSpc>
              <a:spcBef>
                <a:spcPts val="0"/>
              </a:spcBef>
            </a:pPr>
            <a:endParaRPr lang="fr-FR" sz="1200"/>
          </a:p>
          <a:p>
            <a:pPr>
              <a:lnSpc>
                <a:spcPct val="100000"/>
              </a:lnSpc>
              <a:spcBef>
                <a:spcPts val="0"/>
              </a:spcBef>
            </a:pPr>
            <a:r>
              <a:rPr lang="fr-FR" sz="1500" b="1">
                <a:solidFill>
                  <a:srgbClr val="656297"/>
                </a:solidFill>
              </a:rPr>
              <a:t>Echanges avec la salle </a:t>
            </a:r>
            <a:r>
              <a:rPr lang="fr-FR" sz="1200">
                <a:solidFill>
                  <a:srgbClr val="656297"/>
                </a:solidFill>
              </a:rPr>
              <a:t>(15 min)</a:t>
            </a:r>
          </a:p>
          <a:p>
            <a:pPr>
              <a:lnSpc>
                <a:spcPct val="100000"/>
              </a:lnSpc>
              <a:spcBef>
                <a:spcPts val="0"/>
              </a:spcBef>
            </a:pPr>
            <a:endParaRPr lang="fr-FR" sz="1200">
              <a:solidFill>
                <a:srgbClr val="656297"/>
              </a:solidFill>
            </a:endParaRPr>
          </a:p>
          <a:p>
            <a:pPr>
              <a:lnSpc>
                <a:spcPct val="100000"/>
              </a:lnSpc>
              <a:spcBef>
                <a:spcPts val="0"/>
              </a:spcBef>
            </a:pPr>
            <a:r>
              <a:rPr lang="fr-FR" sz="1400" b="1">
                <a:solidFill>
                  <a:srgbClr val="656297"/>
                </a:solidFill>
              </a:rPr>
              <a:t>Conclusions </a:t>
            </a:r>
            <a:r>
              <a:rPr lang="fr-FR" sz="1400">
                <a:solidFill>
                  <a:srgbClr val="656297"/>
                </a:solidFill>
              </a:rPr>
              <a:t>(20 min) </a:t>
            </a:r>
            <a:r>
              <a:rPr lang="fr-FR" sz="1400" b="1">
                <a:solidFill>
                  <a:srgbClr val="656297"/>
                </a:solidFill>
              </a:rPr>
              <a:t>:</a:t>
            </a:r>
          </a:p>
          <a:p>
            <a:pPr>
              <a:lnSpc>
                <a:spcPct val="100000"/>
              </a:lnSpc>
              <a:spcBef>
                <a:spcPts val="0"/>
              </a:spcBef>
            </a:pPr>
            <a:r>
              <a:rPr lang="fr-FR" sz="1400">
                <a:solidFill>
                  <a:srgbClr val="656297"/>
                </a:solidFill>
              </a:rPr>
              <a:t>Sébastien WINDSOR, Président des Chambres d’agriculture de Normandie,</a:t>
            </a:r>
          </a:p>
          <a:p>
            <a:pPr>
              <a:lnSpc>
                <a:spcPct val="100000"/>
              </a:lnSpc>
              <a:spcBef>
                <a:spcPts val="0"/>
              </a:spcBef>
            </a:pPr>
            <a:r>
              <a:rPr lang="fr-FR" sz="1400">
                <a:solidFill>
                  <a:srgbClr val="656297"/>
                </a:solidFill>
              </a:rPr>
              <a:t>Hervé MORIN, Président de la Région Normandie,</a:t>
            </a:r>
          </a:p>
          <a:p>
            <a:pPr>
              <a:lnSpc>
                <a:spcPct val="100000"/>
              </a:lnSpc>
              <a:spcBef>
                <a:spcPts val="0"/>
              </a:spcBef>
            </a:pPr>
            <a:r>
              <a:rPr lang="fr-FR" sz="1400">
                <a:solidFill>
                  <a:srgbClr val="656297"/>
                </a:solidFill>
              </a:rPr>
              <a:t>Annie GENEVARD, Ministre de l’Agriculture, de l’Agro-alimentaire et de la Souveraineté alimentaire. </a:t>
            </a:r>
            <a:endParaRPr lang="fr-FR" sz="1400">
              <a:solidFill>
                <a:srgbClr val="656297"/>
              </a:solidFill>
              <a:ea typeface="Verdana"/>
            </a:endParaRPr>
          </a:p>
          <a:p>
            <a:pPr>
              <a:lnSpc>
                <a:spcPct val="100000"/>
              </a:lnSpc>
              <a:spcBef>
                <a:spcPts val="0"/>
              </a:spcBef>
            </a:pPr>
            <a:endParaRPr lang="fr-FR" sz="1400">
              <a:solidFill>
                <a:srgbClr val="656297"/>
              </a:solidFill>
              <a:ea typeface="Verdana"/>
            </a:endParaRPr>
          </a:p>
          <a:p>
            <a:endParaRPr lang="fr-FR"/>
          </a:p>
        </p:txBody>
      </p:sp>
    </p:spTree>
    <p:extLst>
      <p:ext uri="{BB962C8B-B14F-4D97-AF65-F5344CB8AC3E}">
        <p14:creationId xmlns:p14="http://schemas.microsoft.com/office/powerpoint/2010/main" val="140989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50E0D-2DB0-F92E-FADE-71E162AB58E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CE08408-6CDE-8082-207A-2ABC2DE8D02C}"/>
              </a:ext>
            </a:extLst>
          </p:cNvPr>
          <p:cNvSpPr>
            <a:spLocks noGrp="1"/>
          </p:cNvSpPr>
          <p:nvPr>
            <p:ph type="title"/>
          </p:nvPr>
        </p:nvSpPr>
        <p:spPr/>
        <p:txBody>
          <a:bodyPr>
            <a:normAutofit/>
          </a:bodyPr>
          <a:lstStyle/>
          <a:p>
            <a:r>
              <a:rPr lang="fr-FR" sz="3200"/>
              <a:t>Table ronde</a:t>
            </a:r>
          </a:p>
        </p:txBody>
      </p:sp>
      <p:pic>
        <p:nvPicPr>
          <p:cNvPr id="15" name="Graphique 14">
            <a:extLst>
              <a:ext uri="{FF2B5EF4-FFF2-40B4-BE49-F238E27FC236}">
                <a16:creationId xmlns:a16="http://schemas.microsoft.com/office/drawing/2014/main" id="{90939F78-C165-B712-CCAE-8AA1AB8011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19C5E321-31BC-2F39-D323-138F9D11BA0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8220CB21-059F-1349-1B8A-697FEF0B69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EAF935AF-0052-3651-5880-9620C0253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
        <p:nvSpPr>
          <p:cNvPr id="6" name="Espace réservé du contenu 1">
            <a:extLst>
              <a:ext uri="{FF2B5EF4-FFF2-40B4-BE49-F238E27FC236}">
                <a16:creationId xmlns:a16="http://schemas.microsoft.com/office/drawing/2014/main" id="{EA2F2CF3-9CEC-7480-0A5E-6CA1FB9B7D72}"/>
              </a:ext>
            </a:extLst>
          </p:cNvPr>
          <p:cNvSpPr txBox="1">
            <a:spLocks/>
          </p:cNvSpPr>
          <p:nvPr/>
        </p:nvSpPr>
        <p:spPr>
          <a:xfrm>
            <a:off x="4916585" y="1734639"/>
            <a:ext cx="6189566" cy="3549720"/>
          </a:xfrm>
          <a:prstGeom prst="rect">
            <a:avLst/>
          </a:prstGeom>
        </p:spPr>
        <p:txBody>
          <a:bodyPr vert="horz" lIns="0" tIns="0" rIns="0" bIns="0" rtlCol="0">
            <a:normAutofit lnSpcReduction="10000"/>
          </a:bodyPr>
          <a:lstStyle>
            <a:lvl1pPr marL="342900" indent="-3429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Wingdings" panose="05000000000000000000" pitchFamily="2" charset="2"/>
              <a:buChar char="§"/>
            </a:pPr>
            <a:r>
              <a:rPr lang="fr-FR" sz="2000" b="1"/>
              <a:t>Terrena : </a:t>
            </a:r>
            <a:r>
              <a:rPr lang="fr-FR" sz="2000"/>
              <a:t>projet viande bovine,</a:t>
            </a:r>
          </a:p>
          <a:p>
            <a:pPr marL="0" indent="0">
              <a:lnSpc>
                <a:spcPct val="100000"/>
              </a:lnSpc>
              <a:spcBef>
                <a:spcPts val="0"/>
              </a:spcBef>
              <a:buNone/>
            </a:pPr>
            <a:r>
              <a:rPr lang="fr-FR" sz="2000"/>
              <a:t>  Cédric CAPPELLE, </a:t>
            </a:r>
            <a:r>
              <a:rPr lang="fr-FR" sz="2000" err="1"/>
              <a:t>Rresponsable</a:t>
            </a:r>
            <a:r>
              <a:rPr lang="fr-FR" sz="2000"/>
              <a:t> commercial OP </a:t>
            </a:r>
            <a:r>
              <a:rPr lang="fr-FR" sz="2000" err="1"/>
              <a:t>Terr’Elevage</a:t>
            </a:r>
            <a:endParaRPr lang="fr-FR" sz="2000"/>
          </a:p>
          <a:p>
            <a:pPr marL="0" indent="0">
              <a:lnSpc>
                <a:spcPct val="100000"/>
              </a:lnSpc>
              <a:spcBef>
                <a:spcPts val="0"/>
              </a:spcBef>
              <a:buNone/>
            </a:pPr>
            <a:endParaRPr lang="fr-FR" sz="2000"/>
          </a:p>
          <a:p>
            <a:pPr marL="171450" indent="-171450">
              <a:lnSpc>
                <a:spcPct val="100000"/>
              </a:lnSpc>
              <a:spcBef>
                <a:spcPts val="0"/>
              </a:spcBef>
              <a:buFont typeface="Wingdings" panose="05000000000000000000" pitchFamily="2" charset="2"/>
              <a:buChar char="§"/>
            </a:pPr>
            <a:r>
              <a:rPr lang="fr-FR" sz="2000" b="1"/>
              <a:t>AMP–Saumon de France : </a:t>
            </a:r>
            <a:r>
              <a:rPr lang="fr-FR" sz="2000"/>
              <a:t>transformation d’une pisciculture traditionnelle en écloserie de saumon</a:t>
            </a:r>
          </a:p>
          <a:p>
            <a:pPr marL="0" indent="0">
              <a:lnSpc>
                <a:spcPct val="100000"/>
              </a:lnSpc>
              <a:spcBef>
                <a:spcPts val="0"/>
              </a:spcBef>
              <a:buNone/>
            </a:pPr>
            <a:r>
              <a:rPr lang="fr-FR" sz="2000"/>
              <a:t>  Pascal GOUMAIN, Dirigeant</a:t>
            </a:r>
          </a:p>
          <a:p>
            <a:pPr marL="0" indent="0">
              <a:lnSpc>
                <a:spcPct val="100000"/>
              </a:lnSpc>
              <a:spcBef>
                <a:spcPts val="0"/>
              </a:spcBef>
              <a:buNone/>
            </a:pPr>
            <a:endParaRPr lang="fr-FR" sz="2000"/>
          </a:p>
          <a:p>
            <a:pPr marL="182563" indent="-182563">
              <a:lnSpc>
                <a:spcPct val="100000"/>
              </a:lnSpc>
              <a:spcBef>
                <a:spcPts val="0"/>
              </a:spcBef>
              <a:buFont typeface="Wingdings" panose="05000000000000000000" pitchFamily="2" charset="2"/>
              <a:buChar char="§"/>
            </a:pPr>
            <a:r>
              <a:rPr lang="fr-FR" sz="2000" b="1" err="1"/>
              <a:t>Nat’Up</a:t>
            </a:r>
            <a:r>
              <a:rPr lang="fr-FR" sz="2000" b="1"/>
              <a:t> : </a:t>
            </a:r>
            <a:r>
              <a:rPr lang="fr-FR" sz="2000"/>
              <a:t>projet de transformation de pommes de terre et légumes transformés,</a:t>
            </a:r>
          </a:p>
          <a:p>
            <a:pPr marL="0" indent="0">
              <a:lnSpc>
                <a:spcPct val="100000"/>
              </a:lnSpc>
              <a:spcBef>
                <a:spcPts val="0"/>
              </a:spcBef>
              <a:buNone/>
            </a:pPr>
            <a:r>
              <a:rPr lang="fr-FR" sz="2000"/>
              <a:t>  Laurent LEMARCHAND, Directeur Général</a:t>
            </a:r>
          </a:p>
          <a:p>
            <a:pPr marL="0" indent="0">
              <a:lnSpc>
                <a:spcPct val="100000"/>
              </a:lnSpc>
              <a:spcBef>
                <a:spcPts val="0"/>
              </a:spcBef>
              <a:buNone/>
            </a:pPr>
            <a:endParaRPr lang="fr-FR" sz="2000"/>
          </a:p>
        </p:txBody>
      </p:sp>
    </p:spTree>
    <p:extLst>
      <p:ext uri="{BB962C8B-B14F-4D97-AF65-F5344CB8AC3E}">
        <p14:creationId xmlns:p14="http://schemas.microsoft.com/office/powerpoint/2010/main" val="270445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697CC-9C4A-9EDF-99BB-BDF91450522C}"/>
              </a:ext>
            </a:extLst>
          </p:cNvPr>
          <p:cNvSpPr/>
          <p:nvPr/>
        </p:nvSpPr>
        <p:spPr>
          <a:xfrm>
            <a:off x="833961" y="390252"/>
            <a:ext cx="11358039" cy="5140778"/>
          </a:xfrm>
          <a:prstGeom prst="rect">
            <a:avLst/>
          </a:prstGeom>
          <a:solidFill>
            <a:srgbClr val="656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0234E23E-9F96-E7C2-B13A-D8ACE1A28BCF}"/>
              </a:ext>
            </a:extLst>
          </p:cNvPr>
          <p:cNvPicPr>
            <a:picLocks noChangeAspect="1"/>
          </p:cNvPicPr>
          <p:nvPr/>
        </p:nvPicPr>
        <p:blipFill>
          <a:blip r:embed="rId2">
            <a:extLst>
              <a:ext uri="{28A0092B-C50C-407E-A947-70E740481C1C}">
                <a14:useLocalDpi xmlns:a14="http://schemas.microsoft.com/office/drawing/2010/main" val="0"/>
              </a:ext>
            </a:extLst>
          </a:blip>
          <a:srcRect l="17709"/>
          <a:stretch>
            <a:fillRect/>
          </a:stretch>
        </p:blipFill>
        <p:spPr>
          <a:xfrm>
            <a:off x="0" y="390252"/>
            <a:ext cx="6001941" cy="5140778"/>
          </a:xfrm>
          <a:prstGeom prst="rect">
            <a:avLst/>
          </a:prstGeom>
        </p:spPr>
      </p:pic>
      <p:sp>
        <p:nvSpPr>
          <p:cNvPr id="4" name="Titre 1">
            <a:extLst>
              <a:ext uri="{FF2B5EF4-FFF2-40B4-BE49-F238E27FC236}">
                <a16:creationId xmlns:a16="http://schemas.microsoft.com/office/drawing/2014/main" id="{C2AE234D-FF53-B1F9-F893-69FB0AE56A99}"/>
              </a:ext>
            </a:extLst>
          </p:cNvPr>
          <p:cNvSpPr txBox="1">
            <a:spLocks/>
          </p:cNvSpPr>
          <p:nvPr/>
        </p:nvSpPr>
        <p:spPr>
          <a:xfrm>
            <a:off x="7326545" y="1533909"/>
            <a:ext cx="4865455" cy="28534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sz="3600">
                <a:solidFill>
                  <a:schemeClr val="bg1"/>
                </a:solidFill>
                <a:latin typeface="Verdana" panose="020B0604030504040204" pitchFamily="34" charset="0"/>
                <a:ea typeface="Verdana" panose="020B0604030504040204" pitchFamily="34" charset="0"/>
              </a:rPr>
              <a:t>Echanges </a:t>
            </a:r>
          </a:p>
          <a:p>
            <a:r>
              <a:rPr lang="fr-FR" sz="3600">
                <a:solidFill>
                  <a:schemeClr val="bg1"/>
                </a:solidFill>
                <a:latin typeface="Verdana" panose="020B0604030504040204" pitchFamily="34" charset="0"/>
                <a:ea typeface="Verdana" panose="020B0604030504040204" pitchFamily="34" charset="0"/>
              </a:rPr>
              <a:t>avec la salle </a:t>
            </a:r>
          </a:p>
        </p:txBody>
      </p:sp>
      <p:pic>
        <p:nvPicPr>
          <p:cNvPr id="5" name="Graphique 4">
            <a:extLst>
              <a:ext uri="{FF2B5EF4-FFF2-40B4-BE49-F238E27FC236}">
                <a16:creationId xmlns:a16="http://schemas.microsoft.com/office/drawing/2014/main" id="{672A4995-0CFD-5683-27C0-864F26E3A8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55269" y="5771045"/>
            <a:ext cx="772853" cy="649769"/>
          </a:xfrm>
          <a:prstGeom prst="rect">
            <a:avLst/>
          </a:prstGeom>
        </p:spPr>
      </p:pic>
      <p:pic>
        <p:nvPicPr>
          <p:cNvPr id="6" name="Graphique 5">
            <a:extLst>
              <a:ext uri="{FF2B5EF4-FFF2-40B4-BE49-F238E27FC236}">
                <a16:creationId xmlns:a16="http://schemas.microsoft.com/office/drawing/2014/main" id="{018A7C45-0325-82DA-4017-6DC3F64895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48329" y="5771045"/>
            <a:ext cx="718459" cy="646613"/>
          </a:xfrm>
          <a:prstGeom prst="rect">
            <a:avLst/>
          </a:prstGeom>
        </p:spPr>
      </p:pic>
      <p:pic>
        <p:nvPicPr>
          <p:cNvPr id="7" name="Graphique 6">
            <a:extLst>
              <a:ext uri="{FF2B5EF4-FFF2-40B4-BE49-F238E27FC236}">
                <a16:creationId xmlns:a16="http://schemas.microsoft.com/office/drawing/2014/main" id="{2A70825B-7E42-0820-A607-5D0584EF4E6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106151" y="5755385"/>
            <a:ext cx="647556" cy="662273"/>
          </a:xfrm>
          <a:prstGeom prst="rect">
            <a:avLst/>
          </a:prstGeom>
        </p:spPr>
      </p:pic>
    </p:spTree>
    <p:extLst>
      <p:ext uri="{BB962C8B-B14F-4D97-AF65-F5344CB8AC3E}">
        <p14:creationId xmlns:p14="http://schemas.microsoft.com/office/powerpoint/2010/main" val="419987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CAB9-954B-125B-5668-BAEB319F882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23C83F4-11DD-1734-F065-072835644318}"/>
              </a:ext>
            </a:extLst>
          </p:cNvPr>
          <p:cNvSpPr>
            <a:spLocks noGrp="1"/>
          </p:cNvSpPr>
          <p:nvPr>
            <p:ph type="title"/>
          </p:nvPr>
        </p:nvSpPr>
        <p:spPr/>
        <p:txBody>
          <a:bodyPr>
            <a:normAutofit/>
          </a:bodyPr>
          <a:lstStyle/>
          <a:p>
            <a:r>
              <a:rPr lang="fr-FR" sz="3200"/>
              <a:t>Conclusion</a:t>
            </a:r>
          </a:p>
        </p:txBody>
      </p:sp>
      <p:pic>
        <p:nvPicPr>
          <p:cNvPr id="15" name="Graphique 14">
            <a:extLst>
              <a:ext uri="{FF2B5EF4-FFF2-40B4-BE49-F238E27FC236}">
                <a16:creationId xmlns:a16="http://schemas.microsoft.com/office/drawing/2014/main" id="{2F64D6DA-9238-0AD6-F507-EA45D00C26F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9D31D6DB-F960-B177-0F95-15BA642912A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576C7945-34DC-2818-9DC0-B391696AD2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1DEA5030-8DC1-E29D-5A45-831414E9D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
        <p:nvSpPr>
          <p:cNvPr id="2" name="Espace réservé du contenu 1">
            <a:extLst>
              <a:ext uri="{FF2B5EF4-FFF2-40B4-BE49-F238E27FC236}">
                <a16:creationId xmlns:a16="http://schemas.microsoft.com/office/drawing/2014/main" id="{39DA74EC-5C83-748B-2CA3-E5D86F19E5AA}"/>
              </a:ext>
            </a:extLst>
          </p:cNvPr>
          <p:cNvSpPr txBox="1">
            <a:spLocks/>
          </p:cNvSpPr>
          <p:nvPr/>
        </p:nvSpPr>
        <p:spPr>
          <a:xfrm>
            <a:off x="4916585" y="1734639"/>
            <a:ext cx="6189566" cy="3549720"/>
          </a:xfrm>
          <a:prstGeom prst="rect">
            <a:avLst/>
          </a:prstGeom>
        </p:spPr>
        <p:txBody>
          <a:bodyPr vert="horz" lIns="0" tIns="0" rIns="0" bIns="0" rtlCol="0" anchor="t">
            <a:normAutofit lnSpcReduction="10000"/>
          </a:bodyPr>
          <a:lstStyle>
            <a:lvl1pPr marL="342900" indent="-3429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Wingdings" panose="05000000000000000000" pitchFamily="2" charset="2"/>
              <a:buChar char="§"/>
            </a:pPr>
            <a:r>
              <a:rPr lang="fr-FR" sz="2000" b="1"/>
              <a:t>Intervention de Sébastien Windsor,</a:t>
            </a:r>
          </a:p>
          <a:p>
            <a:pPr marL="0" indent="0">
              <a:lnSpc>
                <a:spcPct val="100000"/>
              </a:lnSpc>
              <a:spcBef>
                <a:spcPts val="0"/>
              </a:spcBef>
              <a:buNone/>
            </a:pPr>
            <a:r>
              <a:rPr lang="fr-FR" sz="2000"/>
              <a:t>Président des Chambres d’agriculture de Normandie,</a:t>
            </a:r>
          </a:p>
          <a:p>
            <a:pPr marL="171450" indent="-171450">
              <a:lnSpc>
                <a:spcPct val="100000"/>
              </a:lnSpc>
              <a:spcBef>
                <a:spcPts val="0"/>
              </a:spcBef>
              <a:buFont typeface="Wingdings" panose="05000000000000000000" pitchFamily="2" charset="2"/>
              <a:buChar char="§"/>
            </a:pPr>
            <a:endParaRPr lang="fr-FR" sz="2000" b="1"/>
          </a:p>
          <a:p>
            <a:pPr marL="171450" indent="-171450">
              <a:lnSpc>
                <a:spcPct val="100000"/>
              </a:lnSpc>
              <a:spcBef>
                <a:spcPts val="0"/>
              </a:spcBef>
              <a:buFont typeface="Wingdings" panose="05000000000000000000" pitchFamily="2" charset="2"/>
              <a:buChar char="§"/>
            </a:pPr>
            <a:endParaRPr lang="fr-FR" sz="2000" b="1"/>
          </a:p>
          <a:p>
            <a:pPr marL="171450" indent="-171450">
              <a:lnSpc>
                <a:spcPct val="100000"/>
              </a:lnSpc>
              <a:spcBef>
                <a:spcPts val="0"/>
              </a:spcBef>
              <a:buFont typeface="Wingdings" panose="05000000000000000000" pitchFamily="2" charset="2"/>
              <a:buChar char="§"/>
            </a:pPr>
            <a:r>
              <a:rPr lang="fr-FR" sz="2000" b="1"/>
              <a:t>Intervention de Hervé Morin, </a:t>
            </a:r>
          </a:p>
          <a:p>
            <a:pPr marL="0" indent="0">
              <a:lnSpc>
                <a:spcPct val="100000"/>
              </a:lnSpc>
              <a:spcBef>
                <a:spcPts val="0"/>
              </a:spcBef>
              <a:buNone/>
            </a:pPr>
            <a:r>
              <a:rPr lang="fr-FR" sz="2000"/>
              <a:t>Président de la Région Normandie,</a:t>
            </a:r>
          </a:p>
          <a:p>
            <a:pPr marL="0" indent="0">
              <a:lnSpc>
                <a:spcPct val="100000"/>
              </a:lnSpc>
              <a:spcBef>
                <a:spcPts val="0"/>
              </a:spcBef>
              <a:buNone/>
            </a:pPr>
            <a:endParaRPr lang="fr-FR" sz="2000"/>
          </a:p>
          <a:p>
            <a:pPr marL="0" indent="0">
              <a:lnSpc>
                <a:spcPct val="100000"/>
              </a:lnSpc>
              <a:spcBef>
                <a:spcPts val="0"/>
              </a:spcBef>
              <a:buNone/>
            </a:pPr>
            <a:endParaRPr lang="fr-FR" sz="2000"/>
          </a:p>
          <a:p>
            <a:pPr marL="171450" indent="-171450">
              <a:lnSpc>
                <a:spcPct val="100000"/>
              </a:lnSpc>
              <a:spcBef>
                <a:spcPts val="0"/>
              </a:spcBef>
              <a:buFont typeface="Wingdings" panose="05000000000000000000" pitchFamily="2" charset="2"/>
              <a:buChar char="§"/>
            </a:pPr>
            <a:r>
              <a:rPr lang="fr-FR" sz="2000" b="1"/>
              <a:t>Intervention de Annie Genevard, </a:t>
            </a:r>
          </a:p>
          <a:p>
            <a:pPr marL="0" indent="0">
              <a:lnSpc>
                <a:spcPct val="100000"/>
              </a:lnSpc>
              <a:spcBef>
                <a:spcPts val="0"/>
              </a:spcBef>
              <a:buNone/>
            </a:pPr>
            <a:r>
              <a:rPr lang="fr-FR" sz="2000"/>
              <a:t>Ministre de l’Agriculture, de l'Agro-alimentaire et de la Souveraineté alimentaire.</a:t>
            </a:r>
            <a:endParaRPr lang="fr-FR" sz="2000">
              <a:ea typeface="Verdana"/>
            </a:endParaRPr>
          </a:p>
        </p:txBody>
      </p:sp>
    </p:spTree>
    <p:extLst>
      <p:ext uri="{BB962C8B-B14F-4D97-AF65-F5344CB8AC3E}">
        <p14:creationId xmlns:p14="http://schemas.microsoft.com/office/powerpoint/2010/main" val="56732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F898-0BF8-8692-0853-CDCDE3F5D0A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61785F-FDEA-47F7-50D9-C2D01D306984}"/>
              </a:ext>
            </a:extLst>
          </p:cNvPr>
          <p:cNvSpPr>
            <a:spLocks noGrp="1"/>
          </p:cNvSpPr>
          <p:nvPr>
            <p:ph idx="1"/>
          </p:nvPr>
        </p:nvSpPr>
        <p:spPr>
          <a:xfrm>
            <a:off x="4821335" y="2787468"/>
            <a:ext cx="6932371" cy="1995438"/>
          </a:xfrm>
        </p:spPr>
        <p:txBody>
          <a:bodyPr>
            <a:normAutofit/>
          </a:bodyPr>
          <a:lstStyle/>
          <a:p>
            <a:pPr marL="0" indent="0">
              <a:buNone/>
            </a:pPr>
            <a:r>
              <a:rPr lang="fr-FR" sz="2800" b="1"/>
              <a:t>Sébastien Windsor,</a:t>
            </a:r>
          </a:p>
          <a:p>
            <a:pPr marL="0" indent="0">
              <a:buNone/>
            </a:pPr>
            <a:r>
              <a:rPr lang="fr-FR" sz="2800"/>
              <a:t>Président des Chambres d’agriculture de Normandie</a:t>
            </a:r>
          </a:p>
        </p:txBody>
      </p:sp>
      <p:sp>
        <p:nvSpPr>
          <p:cNvPr id="3" name="Titre 2">
            <a:extLst>
              <a:ext uri="{FF2B5EF4-FFF2-40B4-BE49-F238E27FC236}">
                <a16:creationId xmlns:a16="http://schemas.microsoft.com/office/drawing/2014/main" id="{3E33A87C-26C8-3909-2D72-5DCEEAD784DC}"/>
              </a:ext>
            </a:extLst>
          </p:cNvPr>
          <p:cNvSpPr>
            <a:spLocks noGrp="1"/>
          </p:cNvSpPr>
          <p:nvPr>
            <p:ph type="title"/>
          </p:nvPr>
        </p:nvSpPr>
        <p:spPr/>
        <p:txBody>
          <a:bodyPr>
            <a:normAutofit/>
          </a:bodyPr>
          <a:lstStyle/>
          <a:p>
            <a:r>
              <a:rPr lang="fr-FR" sz="3200"/>
              <a:t>Intervention</a:t>
            </a:r>
          </a:p>
        </p:txBody>
      </p:sp>
      <p:pic>
        <p:nvPicPr>
          <p:cNvPr id="15" name="Graphique 14">
            <a:extLst>
              <a:ext uri="{FF2B5EF4-FFF2-40B4-BE49-F238E27FC236}">
                <a16:creationId xmlns:a16="http://schemas.microsoft.com/office/drawing/2014/main" id="{D8DEE1F7-2EFB-92C7-324A-B4711A31AE1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470EABB1-EE32-B056-329B-78781762FE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E38B0F22-7697-37FA-C736-BD05F4A052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7BC859CE-B549-35F0-6F12-A0FA07444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Tree>
    <p:extLst>
      <p:ext uri="{BB962C8B-B14F-4D97-AF65-F5344CB8AC3E}">
        <p14:creationId xmlns:p14="http://schemas.microsoft.com/office/powerpoint/2010/main" val="232488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31AC9-33A2-4597-7851-705477A11EB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3DE5B50-C645-7F39-09E2-8D56FFBF80DA}"/>
              </a:ext>
            </a:extLst>
          </p:cNvPr>
          <p:cNvSpPr>
            <a:spLocks noGrp="1"/>
          </p:cNvSpPr>
          <p:nvPr>
            <p:ph idx="1"/>
          </p:nvPr>
        </p:nvSpPr>
        <p:spPr>
          <a:xfrm>
            <a:off x="4821335" y="2787468"/>
            <a:ext cx="6932371" cy="1995438"/>
          </a:xfrm>
        </p:spPr>
        <p:txBody>
          <a:bodyPr>
            <a:normAutofit/>
          </a:bodyPr>
          <a:lstStyle/>
          <a:p>
            <a:pPr marL="0" indent="0">
              <a:buNone/>
            </a:pPr>
            <a:r>
              <a:rPr lang="fr-FR" sz="2800" b="1"/>
              <a:t>Hervé Morin,</a:t>
            </a:r>
          </a:p>
          <a:p>
            <a:pPr marL="0" indent="0">
              <a:buNone/>
            </a:pPr>
            <a:r>
              <a:rPr lang="fr-FR" sz="2800"/>
              <a:t>Président de la Région Normandie</a:t>
            </a:r>
          </a:p>
        </p:txBody>
      </p:sp>
      <p:sp>
        <p:nvSpPr>
          <p:cNvPr id="3" name="Titre 2">
            <a:extLst>
              <a:ext uri="{FF2B5EF4-FFF2-40B4-BE49-F238E27FC236}">
                <a16:creationId xmlns:a16="http://schemas.microsoft.com/office/drawing/2014/main" id="{B877D49B-A226-9CB7-1213-77A02372585F}"/>
              </a:ext>
            </a:extLst>
          </p:cNvPr>
          <p:cNvSpPr>
            <a:spLocks noGrp="1"/>
          </p:cNvSpPr>
          <p:nvPr>
            <p:ph type="title"/>
          </p:nvPr>
        </p:nvSpPr>
        <p:spPr/>
        <p:txBody>
          <a:bodyPr>
            <a:normAutofit/>
          </a:bodyPr>
          <a:lstStyle/>
          <a:p>
            <a:r>
              <a:rPr lang="fr-FR" sz="3200"/>
              <a:t>Intervention</a:t>
            </a:r>
          </a:p>
        </p:txBody>
      </p:sp>
      <p:pic>
        <p:nvPicPr>
          <p:cNvPr id="15" name="Graphique 14">
            <a:extLst>
              <a:ext uri="{FF2B5EF4-FFF2-40B4-BE49-F238E27FC236}">
                <a16:creationId xmlns:a16="http://schemas.microsoft.com/office/drawing/2014/main" id="{1336F5CB-F1A4-BF0E-8B38-6A93CEB5BA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916004A8-735B-B39D-0ADD-C05F63352C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A124FA32-2147-A992-0AFE-469E789445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D7E1BACA-8B0A-C8B3-5F25-C0EAD6656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Tree>
    <p:extLst>
      <p:ext uri="{BB962C8B-B14F-4D97-AF65-F5344CB8AC3E}">
        <p14:creationId xmlns:p14="http://schemas.microsoft.com/office/powerpoint/2010/main" val="30591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A40D-1914-3192-C1CD-2203F6A6C85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CD59BA-3EA8-AF38-966B-E192203674F6}"/>
              </a:ext>
            </a:extLst>
          </p:cNvPr>
          <p:cNvSpPr>
            <a:spLocks noGrp="1"/>
          </p:cNvSpPr>
          <p:nvPr>
            <p:ph idx="1"/>
          </p:nvPr>
        </p:nvSpPr>
        <p:spPr>
          <a:xfrm>
            <a:off x="4821335" y="2787468"/>
            <a:ext cx="6932371" cy="1995438"/>
          </a:xfrm>
        </p:spPr>
        <p:txBody>
          <a:bodyPr vert="horz" lIns="0" tIns="0" rIns="0" bIns="0" rtlCol="0" anchor="t">
            <a:normAutofit lnSpcReduction="10000"/>
          </a:bodyPr>
          <a:lstStyle/>
          <a:p>
            <a:pPr marL="0" indent="0">
              <a:buNone/>
            </a:pPr>
            <a:r>
              <a:rPr lang="fr-FR" sz="2800" b="1"/>
              <a:t>Annie Genevard,</a:t>
            </a:r>
          </a:p>
          <a:p>
            <a:pPr marL="0" indent="0">
              <a:buNone/>
            </a:pPr>
            <a:r>
              <a:rPr lang="fr-FR" sz="2800">
                <a:ea typeface="Verdana"/>
              </a:rPr>
              <a:t>Ministre de l’Agriculture, </a:t>
            </a:r>
            <a:br>
              <a:rPr lang="fr-FR" sz="2800">
                <a:ea typeface="Verdana"/>
              </a:rPr>
            </a:br>
            <a:r>
              <a:rPr lang="fr-FR" sz="2800">
                <a:ea typeface="Verdana"/>
              </a:rPr>
              <a:t>de l’Agro-alimentaire </a:t>
            </a:r>
            <a:br>
              <a:rPr lang="fr-FR" sz="2800">
                <a:ea typeface="Verdana"/>
              </a:rPr>
            </a:br>
            <a:r>
              <a:rPr lang="fr-FR" sz="2800">
                <a:ea typeface="Verdana"/>
              </a:rPr>
              <a:t>et de la Souveraineté alimentaire</a:t>
            </a:r>
          </a:p>
        </p:txBody>
      </p:sp>
      <p:sp>
        <p:nvSpPr>
          <p:cNvPr id="3" name="Titre 2">
            <a:extLst>
              <a:ext uri="{FF2B5EF4-FFF2-40B4-BE49-F238E27FC236}">
                <a16:creationId xmlns:a16="http://schemas.microsoft.com/office/drawing/2014/main" id="{5EFF72BF-D1A4-7A44-8C17-B5723B5D574E}"/>
              </a:ext>
            </a:extLst>
          </p:cNvPr>
          <p:cNvSpPr>
            <a:spLocks noGrp="1"/>
          </p:cNvSpPr>
          <p:nvPr>
            <p:ph type="title"/>
          </p:nvPr>
        </p:nvSpPr>
        <p:spPr/>
        <p:txBody>
          <a:bodyPr>
            <a:normAutofit/>
          </a:bodyPr>
          <a:lstStyle/>
          <a:p>
            <a:r>
              <a:rPr lang="fr-FR" sz="3200"/>
              <a:t>Intervention</a:t>
            </a:r>
          </a:p>
        </p:txBody>
      </p:sp>
      <p:pic>
        <p:nvPicPr>
          <p:cNvPr id="15" name="Graphique 14">
            <a:extLst>
              <a:ext uri="{FF2B5EF4-FFF2-40B4-BE49-F238E27FC236}">
                <a16:creationId xmlns:a16="http://schemas.microsoft.com/office/drawing/2014/main" id="{D3981228-161D-719B-F546-6F3D87429E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6BCD7CFC-9BD8-B244-67FD-A800F2B1C8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FD2D4518-9A5C-94F3-4475-850E953A03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150CFE05-3B1E-A575-22EA-0FC00EBD6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Tree>
    <p:extLst>
      <p:ext uri="{BB962C8B-B14F-4D97-AF65-F5344CB8AC3E}">
        <p14:creationId xmlns:p14="http://schemas.microsoft.com/office/powerpoint/2010/main" val="416796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34AD8A0-FAF5-C768-ABCE-F0056BBA8C6D}"/>
              </a:ext>
            </a:extLst>
          </p:cNvPr>
          <p:cNvSpPr>
            <a:spLocks noGrp="1"/>
          </p:cNvSpPr>
          <p:nvPr>
            <p:ph idx="1"/>
          </p:nvPr>
        </p:nvSpPr>
        <p:spPr>
          <a:xfrm>
            <a:off x="4916585" y="2815416"/>
            <a:ext cx="7792940" cy="1388165"/>
          </a:xfrm>
        </p:spPr>
        <p:txBody>
          <a:bodyPr>
            <a:normAutofit fontScale="85000" lnSpcReduction="20000"/>
          </a:bodyPr>
          <a:lstStyle/>
          <a:p>
            <a:pPr marL="0" indent="0">
              <a:buNone/>
            </a:pPr>
            <a:r>
              <a:rPr lang="fr-FR" sz="3300" b="1"/>
              <a:t>Jean-Benoît Albertini,</a:t>
            </a:r>
            <a:endParaRPr lang="fr-FR" sz="3300"/>
          </a:p>
          <a:p>
            <a:pPr marL="0" indent="0">
              <a:buNone/>
            </a:pPr>
            <a:r>
              <a:rPr lang="fr-FR" sz="2800"/>
              <a:t>Préfet de la région Normandie</a:t>
            </a:r>
          </a:p>
          <a:p>
            <a:pPr marL="0" indent="0">
              <a:buNone/>
            </a:pPr>
            <a:r>
              <a:rPr lang="fr-FR" sz="2800"/>
              <a:t>Préfet de la Seine-Maritime</a:t>
            </a:r>
          </a:p>
        </p:txBody>
      </p:sp>
      <p:sp>
        <p:nvSpPr>
          <p:cNvPr id="3" name="Titre 2">
            <a:extLst>
              <a:ext uri="{FF2B5EF4-FFF2-40B4-BE49-F238E27FC236}">
                <a16:creationId xmlns:a16="http://schemas.microsoft.com/office/drawing/2014/main" id="{E124F06A-F4C5-C733-E030-CE5456296EE5}"/>
              </a:ext>
            </a:extLst>
          </p:cNvPr>
          <p:cNvSpPr>
            <a:spLocks noGrp="1"/>
          </p:cNvSpPr>
          <p:nvPr>
            <p:ph type="title"/>
          </p:nvPr>
        </p:nvSpPr>
        <p:spPr/>
        <p:txBody>
          <a:bodyPr>
            <a:normAutofit/>
          </a:bodyPr>
          <a:lstStyle/>
          <a:p>
            <a:r>
              <a:rPr lang="fr-FR" sz="3200"/>
              <a:t>Ouverture</a:t>
            </a:r>
          </a:p>
        </p:txBody>
      </p:sp>
      <p:pic>
        <p:nvPicPr>
          <p:cNvPr id="15" name="Graphique 14">
            <a:extLst>
              <a:ext uri="{FF2B5EF4-FFF2-40B4-BE49-F238E27FC236}">
                <a16:creationId xmlns:a16="http://schemas.microsoft.com/office/drawing/2014/main" id="{9068BC00-445A-E523-430E-29A4595E91D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F30AC3AB-7C3E-7297-6D4B-0F929D673F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7F3038C1-B261-9822-A206-BEBB08581D2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DB3B6FAA-ACF8-269D-D412-0A9D10D21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Tree>
    <p:extLst>
      <p:ext uri="{BB962C8B-B14F-4D97-AF65-F5344CB8AC3E}">
        <p14:creationId xmlns:p14="http://schemas.microsoft.com/office/powerpoint/2010/main" val="9555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1033-D487-3B4F-0B1E-3D88E82E225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EFF601A-91C5-AADA-CF55-605783DB191A}"/>
              </a:ext>
            </a:extLst>
          </p:cNvPr>
          <p:cNvSpPr>
            <a:spLocks noGrp="1"/>
          </p:cNvSpPr>
          <p:nvPr>
            <p:ph idx="1"/>
          </p:nvPr>
        </p:nvSpPr>
        <p:spPr>
          <a:xfrm>
            <a:off x="4821335" y="2869499"/>
            <a:ext cx="7792940" cy="1388165"/>
          </a:xfrm>
        </p:spPr>
        <p:txBody>
          <a:bodyPr>
            <a:normAutofit/>
          </a:bodyPr>
          <a:lstStyle/>
          <a:p>
            <a:pPr marL="0" indent="0">
              <a:buNone/>
            </a:pPr>
            <a:r>
              <a:rPr lang="fr-FR" sz="2800" b="1"/>
              <a:t>Ludovic Spiers,</a:t>
            </a:r>
          </a:p>
          <a:p>
            <a:pPr marL="0" indent="0">
              <a:buNone/>
            </a:pPr>
            <a:r>
              <a:rPr lang="fr-FR" sz="2800"/>
              <a:t>Coordinateur national</a:t>
            </a:r>
          </a:p>
        </p:txBody>
      </p:sp>
      <p:sp>
        <p:nvSpPr>
          <p:cNvPr id="3" name="Titre 2">
            <a:extLst>
              <a:ext uri="{FF2B5EF4-FFF2-40B4-BE49-F238E27FC236}">
                <a16:creationId xmlns:a16="http://schemas.microsoft.com/office/drawing/2014/main" id="{8FB5CF14-12DF-C23B-35CA-16B187B6329E}"/>
              </a:ext>
            </a:extLst>
          </p:cNvPr>
          <p:cNvSpPr>
            <a:spLocks noGrp="1"/>
          </p:cNvSpPr>
          <p:nvPr>
            <p:ph type="title"/>
          </p:nvPr>
        </p:nvSpPr>
        <p:spPr/>
        <p:txBody>
          <a:bodyPr>
            <a:normAutofit/>
          </a:bodyPr>
          <a:lstStyle/>
          <a:p>
            <a:r>
              <a:rPr lang="fr-FR" sz="3200"/>
              <a:t>Synthèse des travaux nationaux</a:t>
            </a:r>
          </a:p>
        </p:txBody>
      </p:sp>
      <p:pic>
        <p:nvPicPr>
          <p:cNvPr id="15" name="Graphique 14">
            <a:extLst>
              <a:ext uri="{FF2B5EF4-FFF2-40B4-BE49-F238E27FC236}">
                <a16:creationId xmlns:a16="http://schemas.microsoft.com/office/drawing/2014/main" id="{53ED322B-7110-118B-DF9D-D5242C5598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155269" y="5771045"/>
            <a:ext cx="772853" cy="649769"/>
          </a:xfrm>
          <a:prstGeom prst="rect">
            <a:avLst/>
          </a:prstGeom>
        </p:spPr>
      </p:pic>
      <p:pic>
        <p:nvPicPr>
          <p:cNvPr id="16" name="Graphique 15">
            <a:extLst>
              <a:ext uri="{FF2B5EF4-FFF2-40B4-BE49-F238E27FC236}">
                <a16:creationId xmlns:a16="http://schemas.microsoft.com/office/drawing/2014/main" id="{03EBB9AB-34B0-B6B0-F249-63AF506B8B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48329" y="5771045"/>
            <a:ext cx="718459" cy="646613"/>
          </a:xfrm>
          <a:prstGeom prst="rect">
            <a:avLst/>
          </a:prstGeom>
        </p:spPr>
      </p:pic>
      <p:pic>
        <p:nvPicPr>
          <p:cNvPr id="17" name="Graphique 16">
            <a:extLst>
              <a:ext uri="{FF2B5EF4-FFF2-40B4-BE49-F238E27FC236}">
                <a16:creationId xmlns:a16="http://schemas.microsoft.com/office/drawing/2014/main" id="{15E30CCC-EA47-2747-A453-B64F23BDFA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6151" y="5755385"/>
            <a:ext cx="647556" cy="662273"/>
          </a:xfrm>
          <a:prstGeom prst="rect">
            <a:avLst/>
          </a:prstGeom>
        </p:spPr>
      </p:pic>
      <p:pic>
        <p:nvPicPr>
          <p:cNvPr id="18" name="Image 17">
            <a:extLst>
              <a:ext uri="{FF2B5EF4-FFF2-40B4-BE49-F238E27FC236}">
                <a16:creationId xmlns:a16="http://schemas.microsoft.com/office/drawing/2014/main" id="{83478B63-0C5F-8551-2AAE-30ED30FBE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09" y="1734639"/>
            <a:ext cx="5036217" cy="3549721"/>
          </a:xfrm>
          <a:prstGeom prst="rect">
            <a:avLst/>
          </a:prstGeom>
        </p:spPr>
      </p:pic>
    </p:spTree>
    <p:extLst>
      <p:ext uri="{BB962C8B-B14F-4D97-AF65-F5344CB8AC3E}">
        <p14:creationId xmlns:p14="http://schemas.microsoft.com/office/powerpoint/2010/main" val="224407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64583-327B-BCBB-5690-A68076E4594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2B53D9-8C3C-4F4B-5724-605C911B817E}"/>
              </a:ext>
            </a:extLst>
          </p:cNvPr>
          <p:cNvSpPr>
            <a:spLocks noGrp="1"/>
          </p:cNvSpPr>
          <p:nvPr>
            <p:ph idx="1"/>
          </p:nvPr>
        </p:nvSpPr>
        <p:spPr>
          <a:xfrm>
            <a:off x="1612928" y="1888435"/>
            <a:ext cx="9935899" cy="2842591"/>
          </a:xfrm>
        </p:spPr>
        <p:txBody>
          <a:bodyPr/>
          <a:lstStyle/>
          <a:p>
            <a:pPr marL="0" indent="0">
              <a:lnSpc>
                <a:spcPct val="100000"/>
              </a:lnSpc>
              <a:spcBef>
                <a:spcPts val="0"/>
              </a:spcBef>
              <a:buNone/>
            </a:pPr>
            <a:r>
              <a:rPr lang="fr-FR" sz="2800" b="1"/>
              <a:t>Les Chambres d’agriculture de Normandie</a:t>
            </a:r>
          </a:p>
          <a:p>
            <a:pPr marL="0" indent="0">
              <a:lnSpc>
                <a:spcPct val="100000"/>
              </a:lnSpc>
              <a:spcBef>
                <a:spcPts val="0"/>
              </a:spcBef>
              <a:buNone/>
            </a:pPr>
            <a:endParaRPr lang="fr-FR" sz="1600"/>
          </a:p>
          <a:p>
            <a:pPr>
              <a:lnSpc>
                <a:spcPct val="100000"/>
              </a:lnSpc>
              <a:spcBef>
                <a:spcPts val="0"/>
              </a:spcBef>
              <a:buFont typeface="Wingdings" panose="05000000000000000000" pitchFamily="2" charset="2"/>
              <a:buChar char="§"/>
            </a:pPr>
            <a:r>
              <a:rPr lang="fr-FR"/>
              <a:t>Méthode de travail pour la Normandie, </a:t>
            </a:r>
            <a:br>
              <a:rPr lang="fr-FR"/>
            </a:br>
            <a:r>
              <a:rPr lang="fr-FR"/>
              <a:t>filières identifiées pour la Normandie </a:t>
            </a:r>
          </a:p>
          <a:p>
            <a:pPr marL="0" indent="0">
              <a:lnSpc>
                <a:spcPct val="100000"/>
              </a:lnSpc>
              <a:spcBef>
                <a:spcPts val="0"/>
              </a:spcBef>
              <a:buNone/>
            </a:pPr>
            <a:r>
              <a:rPr lang="fr-FR" sz="1200"/>
              <a:t> </a:t>
            </a:r>
          </a:p>
          <a:p>
            <a:pPr>
              <a:lnSpc>
                <a:spcPct val="100000"/>
              </a:lnSpc>
              <a:spcBef>
                <a:spcPts val="0"/>
              </a:spcBef>
              <a:buFont typeface="Wingdings" panose="05000000000000000000" pitchFamily="2" charset="2"/>
              <a:buChar char="§"/>
            </a:pPr>
            <a:r>
              <a:rPr lang="fr-FR"/>
              <a:t>Synthèse de la contribution normande par filière </a:t>
            </a:r>
          </a:p>
          <a:p>
            <a:pPr marL="0" indent="0">
              <a:lnSpc>
                <a:spcPct val="100000"/>
              </a:lnSpc>
              <a:spcBef>
                <a:spcPts val="0"/>
              </a:spcBef>
              <a:buNone/>
            </a:pPr>
            <a:endParaRPr lang="fr-FR" sz="1200"/>
          </a:p>
          <a:p>
            <a:pPr>
              <a:lnSpc>
                <a:spcPct val="100000"/>
              </a:lnSpc>
              <a:spcBef>
                <a:spcPts val="0"/>
              </a:spcBef>
              <a:buFont typeface="Wingdings" panose="05000000000000000000" pitchFamily="2" charset="2"/>
              <a:buChar char="§"/>
            </a:pPr>
            <a:r>
              <a:rPr lang="fr-FR"/>
              <a:t>Freins et leviers (transversaux et spécifiques)</a:t>
            </a:r>
          </a:p>
        </p:txBody>
      </p:sp>
      <p:sp>
        <p:nvSpPr>
          <p:cNvPr id="3" name="Titre 2">
            <a:extLst>
              <a:ext uri="{FF2B5EF4-FFF2-40B4-BE49-F238E27FC236}">
                <a16:creationId xmlns:a16="http://schemas.microsoft.com/office/drawing/2014/main" id="{F704C1ED-3100-2CBB-0600-DFB05C48D730}"/>
              </a:ext>
            </a:extLst>
          </p:cNvPr>
          <p:cNvSpPr>
            <a:spLocks noGrp="1"/>
          </p:cNvSpPr>
          <p:nvPr>
            <p:ph type="title"/>
          </p:nvPr>
        </p:nvSpPr>
        <p:spPr/>
        <p:txBody>
          <a:bodyPr>
            <a:normAutofit/>
          </a:bodyPr>
          <a:lstStyle/>
          <a:p>
            <a:r>
              <a:rPr lang="fr-FR" sz="3200"/>
              <a:t>Restitution des travaux régionaux</a:t>
            </a:r>
          </a:p>
        </p:txBody>
      </p:sp>
    </p:spTree>
    <p:extLst>
      <p:ext uri="{BB962C8B-B14F-4D97-AF65-F5344CB8AC3E}">
        <p14:creationId xmlns:p14="http://schemas.microsoft.com/office/powerpoint/2010/main" val="26492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D633DE-1B97-63AE-3E4A-0597A56DDAD5}"/>
              </a:ext>
            </a:extLst>
          </p:cNvPr>
          <p:cNvSpPr/>
          <p:nvPr/>
        </p:nvSpPr>
        <p:spPr>
          <a:xfrm>
            <a:off x="400050" y="1547813"/>
            <a:ext cx="11353656" cy="4505325"/>
          </a:xfrm>
          <a:prstGeom prst="rect">
            <a:avLst/>
          </a:prstGeom>
          <a:solidFill>
            <a:srgbClr val="656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008DC08-DC9B-1665-1DF5-27D19E3E2311}"/>
              </a:ext>
            </a:extLst>
          </p:cNvPr>
          <p:cNvSpPr>
            <a:spLocks noGrp="1"/>
          </p:cNvSpPr>
          <p:nvPr>
            <p:ph type="title"/>
          </p:nvPr>
        </p:nvSpPr>
        <p:spPr/>
        <p:txBody>
          <a:bodyPr>
            <a:normAutofit/>
          </a:bodyPr>
          <a:lstStyle/>
          <a:p>
            <a:r>
              <a:rPr lang="fr-FR" sz="3200"/>
              <a:t>Méthode de travail pour la Normandie</a:t>
            </a:r>
          </a:p>
        </p:txBody>
      </p:sp>
      <p:grpSp>
        <p:nvGrpSpPr>
          <p:cNvPr id="35" name="Groupe 34">
            <a:extLst>
              <a:ext uri="{FF2B5EF4-FFF2-40B4-BE49-F238E27FC236}">
                <a16:creationId xmlns:a16="http://schemas.microsoft.com/office/drawing/2014/main" id="{58F9E7F4-0454-47F7-337C-CA69A8AF0CCC}"/>
              </a:ext>
            </a:extLst>
          </p:cNvPr>
          <p:cNvGrpSpPr/>
          <p:nvPr/>
        </p:nvGrpSpPr>
        <p:grpSpPr>
          <a:xfrm>
            <a:off x="1609969" y="1741699"/>
            <a:ext cx="2000739" cy="2771031"/>
            <a:chOff x="1609969" y="2004207"/>
            <a:chExt cx="2000739" cy="2771031"/>
          </a:xfrm>
        </p:grpSpPr>
        <p:sp>
          <p:nvSpPr>
            <p:cNvPr id="16" name="Rectangle 15">
              <a:extLst>
                <a:ext uri="{FF2B5EF4-FFF2-40B4-BE49-F238E27FC236}">
                  <a16:creationId xmlns:a16="http://schemas.microsoft.com/office/drawing/2014/main" id="{58B0C6BA-5FEC-493F-AA42-EECC95F418D5}"/>
                </a:ext>
              </a:extLst>
            </p:cNvPr>
            <p:cNvSpPr/>
            <p:nvPr/>
          </p:nvSpPr>
          <p:spPr>
            <a:xfrm>
              <a:off x="1609969" y="3039794"/>
              <a:ext cx="2000739" cy="17354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Triangle isocèle 11">
              <a:extLst>
                <a:ext uri="{FF2B5EF4-FFF2-40B4-BE49-F238E27FC236}">
                  <a16:creationId xmlns:a16="http://schemas.microsoft.com/office/drawing/2014/main" id="{AE0E889D-38A6-FA11-96A0-7F7630644337}"/>
                </a:ext>
              </a:extLst>
            </p:cNvPr>
            <p:cNvSpPr/>
            <p:nvPr/>
          </p:nvSpPr>
          <p:spPr>
            <a:xfrm rot="10800000">
              <a:off x="2424920" y="3016348"/>
              <a:ext cx="370837" cy="245011"/>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2C09A03-766C-2040-5265-11273740FE3F}"/>
                </a:ext>
              </a:extLst>
            </p:cNvPr>
            <p:cNvSpPr/>
            <p:nvPr/>
          </p:nvSpPr>
          <p:spPr>
            <a:xfrm>
              <a:off x="1609969" y="2004207"/>
              <a:ext cx="2000739" cy="1035587"/>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OBJECTIF</a:t>
              </a:r>
            </a:p>
          </p:txBody>
        </p:sp>
      </p:grpSp>
      <p:sp>
        <p:nvSpPr>
          <p:cNvPr id="34" name="ZoneTexte 33">
            <a:extLst>
              <a:ext uri="{FF2B5EF4-FFF2-40B4-BE49-F238E27FC236}">
                <a16:creationId xmlns:a16="http://schemas.microsoft.com/office/drawing/2014/main" id="{F9FBB83E-8AE1-1ABA-C391-2FBBE84688AC}"/>
              </a:ext>
            </a:extLst>
          </p:cNvPr>
          <p:cNvSpPr txBox="1"/>
          <p:nvPr/>
        </p:nvSpPr>
        <p:spPr>
          <a:xfrm>
            <a:off x="1718886" y="3192973"/>
            <a:ext cx="1891822" cy="1296124"/>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nSpc>
                <a:spcPct val="113999"/>
              </a:lnSpc>
            </a:pPr>
            <a:r>
              <a:rPr lang="fr-FR" sz="1400" b="0" spc="-50">
                <a:solidFill>
                  <a:srgbClr val="656297"/>
                </a:solidFill>
                <a:ea typeface="Verdana"/>
              </a:rPr>
              <a:t>Définition des objectifs nationaux de production et de transformation à </a:t>
            </a:r>
            <a:br>
              <a:rPr lang="fr-FR" sz="1400" b="0" spc="-50">
                <a:solidFill>
                  <a:srgbClr val="656297"/>
                </a:solidFill>
                <a:ea typeface="Verdana"/>
              </a:rPr>
            </a:br>
            <a:r>
              <a:rPr lang="fr-FR" sz="1400" b="0" spc="-50">
                <a:solidFill>
                  <a:srgbClr val="656297"/>
                </a:solidFill>
                <a:ea typeface="Verdana"/>
              </a:rPr>
              <a:t>10 ans, par filière</a:t>
            </a:r>
          </a:p>
        </p:txBody>
      </p:sp>
      <p:grpSp>
        <p:nvGrpSpPr>
          <p:cNvPr id="36" name="Groupe 35">
            <a:extLst>
              <a:ext uri="{FF2B5EF4-FFF2-40B4-BE49-F238E27FC236}">
                <a16:creationId xmlns:a16="http://schemas.microsoft.com/office/drawing/2014/main" id="{879C4900-AAD2-661D-8C8E-512CA844B249}"/>
              </a:ext>
            </a:extLst>
          </p:cNvPr>
          <p:cNvGrpSpPr/>
          <p:nvPr/>
        </p:nvGrpSpPr>
        <p:grpSpPr>
          <a:xfrm>
            <a:off x="4241468" y="1741698"/>
            <a:ext cx="2000739" cy="2747398"/>
            <a:chOff x="1609969" y="1982471"/>
            <a:chExt cx="2000739" cy="2617411"/>
          </a:xfrm>
        </p:grpSpPr>
        <p:sp>
          <p:nvSpPr>
            <p:cNvPr id="37" name="Rectangle 36">
              <a:extLst>
                <a:ext uri="{FF2B5EF4-FFF2-40B4-BE49-F238E27FC236}">
                  <a16:creationId xmlns:a16="http://schemas.microsoft.com/office/drawing/2014/main" id="{732731BE-F978-8383-4C2D-4D4C27F93C2E}"/>
                </a:ext>
              </a:extLst>
            </p:cNvPr>
            <p:cNvSpPr/>
            <p:nvPr/>
          </p:nvSpPr>
          <p:spPr>
            <a:xfrm>
              <a:off x="1609969" y="2969061"/>
              <a:ext cx="2000739" cy="1630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8" name="Triangle isocèle 37">
              <a:extLst>
                <a:ext uri="{FF2B5EF4-FFF2-40B4-BE49-F238E27FC236}">
                  <a16:creationId xmlns:a16="http://schemas.microsoft.com/office/drawing/2014/main" id="{B15DC3D8-9EEE-EC37-E77D-588CA00F4B89}"/>
                </a:ext>
              </a:extLst>
            </p:cNvPr>
            <p:cNvSpPr/>
            <p:nvPr/>
          </p:nvSpPr>
          <p:spPr>
            <a:xfrm rot="10800000">
              <a:off x="2424920" y="2927582"/>
              <a:ext cx="370837" cy="245011"/>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B22F6E33-7A58-851E-EF0C-26A6252C9FB2}"/>
                </a:ext>
              </a:extLst>
            </p:cNvPr>
            <p:cNvSpPr/>
            <p:nvPr/>
          </p:nvSpPr>
          <p:spPr>
            <a:xfrm>
              <a:off x="1609969" y="1982471"/>
              <a:ext cx="2000739" cy="986590"/>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ÉTAT </a:t>
              </a:r>
              <a:br>
                <a:rPr lang="fr-FR" b="1">
                  <a:solidFill>
                    <a:srgbClr val="656297"/>
                  </a:solidFill>
                </a:rPr>
              </a:br>
              <a:r>
                <a:rPr lang="fr-FR" b="1">
                  <a:solidFill>
                    <a:srgbClr val="656297"/>
                  </a:solidFill>
                </a:rPr>
                <a:t>DES LIEUX</a:t>
              </a:r>
            </a:p>
          </p:txBody>
        </p:sp>
      </p:grpSp>
      <p:sp>
        <p:nvSpPr>
          <p:cNvPr id="40" name="ZoneTexte 39">
            <a:extLst>
              <a:ext uri="{FF2B5EF4-FFF2-40B4-BE49-F238E27FC236}">
                <a16:creationId xmlns:a16="http://schemas.microsoft.com/office/drawing/2014/main" id="{71FA8868-4239-8052-A4B5-015F6CEA9B59}"/>
              </a:ext>
            </a:extLst>
          </p:cNvPr>
          <p:cNvSpPr txBox="1"/>
          <p:nvPr/>
        </p:nvSpPr>
        <p:spPr>
          <a:xfrm>
            <a:off x="4381896" y="3160435"/>
            <a:ext cx="1719883" cy="1050544"/>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marL="0" lvl="1" defTabSz="1524000">
              <a:lnSpc>
                <a:spcPct val="113999"/>
              </a:lnSpc>
            </a:pPr>
            <a:r>
              <a:rPr lang="fr-FR" sz="1400" spc="-50">
                <a:solidFill>
                  <a:srgbClr val="656297"/>
                </a:solidFill>
                <a:ea typeface="Verdana"/>
              </a:rPr>
              <a:t>Quantification du potentiel normand de production supplémentaire</a:t>
            </a:r>
          </a:p>
        </p:txBody>
      </p:sp>
      <p:grpSp>
        <p:nvGrpSpPr>
          <p:cNvPr id="41" name="Groupe 40">
            <a:extLst>
              <a:ext uri="{FF2B5EF4-FFF2-40B4-BE49-F238E27FC236}">
                <a16:creationId xmlns:a16="http://schemas.microsoft.com/office/drawing/2014/main" id="{18F43C0A-D82D-6709-0734-2CA04FB14E50}"/>
              </a:ext>
            </a:extLst>
          </p:cNvPr>
          <p:cNvGrpSpPr/>
          <p:nvPr/>
        </p:nvGrpSpPr>
        <p:grpSpPr>
          <a:xfrm>
            <a:off x="6896413" y="1741699"/>
            <a:ext cx="2000739" cy="2747397"/>
            <a:chOff x="1609969" y="2004207"/>
            <a:chExt cx="2000739" cy="2747397"/>
          </a:xfrm>
        </p:grpSpPr>
        <p:sp>
          <p:nvSpPr>
            <p:cNvPr id="42" name="Rectangle 41">
              <a:extLst>
                <a:ext uri="{FF2B5EF4-FFF2-40B4-BE49-F238E27FC236}">
                  <a16:creationId xmlns:a16="http://schemas.microsoft.com/office/drawing/2014/main" id="{294025A2-5DD2-4704-74A9-AFEC46818E99}"/>
                </a:ext>
              </a:extLst>
            </p:cNvPr>
            <p:cNvSpPr/>
            <p:nvPr/>
          </p:nvSpPr>
          <p:spPr>
            <a:xfrm>
              <a:off x="1609969" y="3039794"/>
              <a:ext cx="2000739" cy="1711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Triangle isocèle 42">
              <a:extLst>
                <a:ext uri="{FF2B5EF4-FFF2-40B4-BE49-F238E27FC236}">
                  <a16:creationId xmlns:a16="http://schemas.microsoft.com/office/drawing/2014/main" id="{8E5690C9-3367-92BE-F923-00D986EB7EF7}"/>
                </a:ext>
              </a:extLst>
            </p:cNvPr>
            <p:cNvSpPr/>
            <p:nvPr/>
          </p:nvSpPr>
          <p:spPr>
            <a:xfrm rot="10800000">
              <a:off x="2424920" y="3016348"/>
              <a:ext cx="370837" cy="245011"/>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F5888414-D529-3175-2EAE-4F1DF7C8B969}"/>
                </a:ext>
              </a:extLst>
            </p:cNvPr>
            <p:cNvSpPr/>
            <p:nvPr/>
          </p:nvSpPr>
          <p:spPr>
            <a:xfrm>
              <a:off x="1609969" y="2004207"/>
              <a:ext cx="2000739" cy="1035587"/>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ANALYSE</a:t>
              </a:r>
            </a:p>
          </p:txBody>
        </p:sp>
      </p:grpSp>
      <p:sp>
        <p:nvSpPr>
          <p:cNvPr id="45" name="ZoneTexte 44">
            <a:extLst>
              <a:ext uri="{FF2B5EF4-FFF2-40B4-BE49-F238E27FC236}">
                <a16:creationId xmlns:a16="http://schemas.microsoft.com/office/drawing/2014/main" id="{17D41268-BE34-2E48-E619-07E208C67F0B}"/>
              </a:ext>
            </a:extLst>
          </p:cNvPr>
          <p:cNvSpPr txBox="1"/>
          <p:nvPr/>
        </p:nvSpPr>
        <p:spPr>
          <a:xfrm>
            <a:off x="7036841" y="3032481"/>
            <a:ext cx="1719883" cy="1296124"/>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marL="0" lvl="1">
              <a:lnSpc>
                <a:spcPct val="113999"/>
              </a:lnSpc>
            </a:pPr>
            <a:r>
              <a:rPr lang="fr-FR" sz="1400">
                <a:solidFill>
                  <a:srgbClr val="656297"/>
                </a:solidFill>
                <a:ea typeface="Verdana"/>
              </a:rPr>
              <a:t>Identification des projets de filière portés par les acteurs économiques</a:t>
            </a:r>
          </a:p>
        </p:txBody>
      </p:sp>
      <p:grpSp>
        <p:nvGrpSpPr>
          <p:cNvPr id="46" name="Groupe 45">
            <a:extLst>
              <a:ext uri="{FF2B5EF4-FFF2-40B4-BE49-F238E27FC236}">
                <a16:creationId xmlns:a16="http://schemas.microsoft.com/office/drawing/2014/main" id="{546B91FA-DB0A-D45B-9A27-35E2799C1652}"/>
              </a:ext>
            </a:extLst>
          </p:cNvPr>
          <p:cNvGrpSpPr/>
          <p:nvPr/>
        </p:nvGrpSpPr>
        <p:grpSpPr>
          <a:xfrm>
            <a:off x="9550401" y="1741699"/>
            <a:ext cx="2000739" cy="2771028"/>
            <a:chOff x="1609969" y="2004207"/>
            <a:chExt cx="2000739" cy="2771028"/>
          </a:xfrm>
        </p:grpSpPr>
        <p:sp>
          <p:nvSpPr>
            <p:cNvPr id="47" name="Rectangle 46">
              <a:extLst>
                <a:ext uri="{FF2B5EF4-FFF2-40B4-BE49-F238E27FC236}">
                  <a16:creationId xmlns:a16="http://schemas.microsoft.com/office/drawing/2014/main" id="{EDAC948E-24B9-5A0A-C8C4-D4C171A0C107}"/>
                </a:ext>
              </a:extLst>
            </p:cNvPr>
            <p:cNvSpPr/>
            <p:nvPr/>
          </p:nvSpPr>
          <p:spPr>
            <a:xfrm>
              <a:off x="1609969" y="3039794"/>
              <a:ext cx="2000739" cy="17354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8" name="Triangle isocèle 47">
              <a:extLst>
                <a:ext uri="{FF2B5EF4-FFF2-40B4-BE49-F238E27FC236}">
                  <a16:creationId xmlns:a16="http://schemas.microsoft.com/office/drawing/2014/main" id="{006127EF-BCB3-1224-8DD3-62D77ED86D42}"/>
                </a:ext>
              </a:extLst>
            </p:cNvPr>
            <p:cNvSpPr/>
            <p:nvPr/>
          </p:nvSpPr>
          <p:spPr>
            <a:xfrm rot="10800000">
              <a:off x="2424920" y="3016348"/>
              <a:ext cx="370837" cy="245011"/>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7D334ABB-900D-43BE-7A09-73367FC15DB4}"/>
                </a:ext>
              </a:extLst>
            </p:cNvPr>
            <p:cNvSpPr/>
            <p:nvPr/>
          </p:nvSpPr>
          <p:spPr>
            <a:xfrm>
              <a:off x="1609969" y="2004207"/>
              <a:ext cx="2000739" cy="1035587"/>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MISE EN MOUVEMENT</a:t>
              </a:r>
            </a:p>
          </p:txBody>
        </p:sp>
      </p:grpSp>
      <p:sp>
        <p:nvSpPr>
          <p:cNvPr id="50" name="ZoneTexte 49">
            <a:extLst>
              <a:ext uri="{FF2B5EF4-FFF2-40B4-BE49-F238E27FC236}">
                <a16:creationId xmlns:a16="http://schemas.microsoft.com/office/drawing/2014/main" id="{503F0AB7-96B8-663E-FC36-86F4D48B12C5}"/>
              </a:ext>
            </a:extLst>
          </p:cNvPr>
          <p:cNvSpPr txBox="1"/>
          <p:nvPr/>
        </p:nvSpPr>
        <p:spPr>
          <a:xfrm>
            <a:off x="9659318" y="2926125"/>
            <a:ext cx="1869333" cy="1545231"/>
          </a:xfrm>
          <a:prstGeom prst="rect">
            <a:avLst/>
          </a:prstGeom>
          <a:noFill/>
        </p:spPr>
        <p:txBody>
          <a:bodyPr wrap="square" anchor="ctr" anchorCtr="0">
            <a:spAutoFit/>
          </a:bodyPr>
          <a:lstStyle>
            <a:defPPr>
              <a:defRPr lang="fr-FR"/>
            </a:defPPr>
            <a:lvl1pPr>
              <a:lnSpc>
                <a:spcPct val="107000"/>
              </a:lnSpc>
              <a:defRPr sz="1200" b="1">
                <a:solidFill>
                  <a:srgbClr val="E94F2D"/>
                </a:solidFill>
                <a:latin typeface="+mj-lt"/>
                <a:ea typeface="+mj-ea"/>
                <a:cs typeface="+mj-cs"/>
              </a:defRPr>
            </a:lvl1pPr>
          </a:lstStyle>
          <a:p>
            <a:pPr marL="0" lvl="1" defTabSz="1524000">
              <a:lnSpc>
                <a:spcPct val="113999"/>
              </a:lnSpc>
            </a:pPr>
            <a:r>
              <a:rPr lang="fr-FR" sz="1200" spc="-30">
                <a:solidFill>
                  <a:srgbClr val="656297"/>
                </a:solidFill>
                <a:ea typeface="Verdana"/>
              </a:rPr>
              <a:t>80 contributions issues d’un recueil quantitatif et qualitatif (47 entretiens, 19 questionnaires, 14 participants aux ateliers) </a:t>
            </a:r>
          </a:p>
        </p:txBody>
      </p:sp>
      <p:grpSp>
        <p:nvGrpSpPr>
          <p:cNvPr id="65" name="Groupe 64">
            <a:extLst>
              <a:ext uri="{FF2B5EF4-FFF2-40B4-BE49-F238E27FC236}">
                <a16:creationId xmlns:a16="http://schemas.microsoft.com/office/drawing/2014/main" id="{1569B137-6194-DCB0-0A39-BED7949212C1}"/>
              </a:ext>
            </a:extLst>
          </p:cNvPr>
          <p:cNvGrpSpPr/>
          <p:nvPr/>
        </p:nvGrpSpPr>
        <p:grpSpPr>
          <a:xfrm>
            <a:off x="4241468" y="4725127"/>
            <a:ext cx="7287183" cy="484444"/>
            <a:chOff x="1609969" y="4435121"/>
            <a:chExt cx="7287183" cy="484444"/>
          </a:xfrm>
        </p:grpSpPr>
        <p:cxnSp>
          <p:nvCxnSpPr>
            <p:cNvPr id="59" name="Connecteur droit 58">
              <a:extLst>
                <a:ext uri="{FF2B5EF4-FFF2-40B4-BE49-F238E27FC236}">
                  <a16:creationId xmlns:a16="http://schemas.microsoft.com/office/drawing/2014/main" id="{2B58B9B7-E3CE-8ED0-0B3E-6F551F0737F1}"/>
                </a:ext>
              </a:extLst>
            </p:cNvPr>
            <p:cNvCxnSpPr>
              <a:cxnSpLocks/>
            </p:cNvCxnSpPr>
            <p:nvPr/>
          </p:nvCxnSpPr>
          <p:spPr>
            <a:xfrm>
              <a:off x="1609969" y="4435121"/>
              <a:ext cx="728718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A2AE8CED-CA5A-12A8-7E0C-7A484DEFFBA9}"/>
                </a:ext>
              </a:extLst>
            </p:cNvPr>
            <p:cNvCxnSpPr>
              <a:cxnSpLocks/>
            </p:cNvCxnSpPr>
            <p:nvPr/>
          </p:nvCxnSpPr>
          <p:spPr>
            <a:xfrm>
              <a:off x="5253560" y="4435121"/>
              <a:ext cx="0" cy="484444"/>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 name="ZoneTexte 65">
            <a:extLst>
              <a:ext uri="{FF2B5EF4-FFF2-40B4-BE49-F238E27FC236}">
                <a16:creationId xmlns:a16="http://schemas.microsoft.com/office/drawing/2014/main" id="{F41DA008-1766-8D82-9033-7E0A48279637}"/>
              </a:ext>
            </a:extLst>
          </p:cNvPr>
          <p:cNvSpPr txBox="1"/>
          <p:nvPr/>
        </p:nvSpPr>
        <p:spPr>
          <a:xfrm>
            <a:off x="6402103" y="5324025"/>
            <a:ext cx="2989357" cy="632674"/>
          </a:xfrm>
          <a:prstGeom prst="rect">
            <a:avLst/>
          </a:prstGeom>
          <a:noFill/>
        </p:spPr>
        <p:txBody>
          <a:bodyPr wrap="square">
            <a:spAutoFit/>
          </a:bodyPr>
          <a:lstStyle>
            <a:defPPr>
              <a:defRPr lang="fr-FR"/>
            </a:defPPr>
            <a:lvl1pPr>
              <a:lnSpc>
                <a:spcPct val="107000"/>
              </a:lnSpc>
              <a:defRPr sz="1200" b="1">
                <a:solidFill>
                  <a:srgbClr val="E94F2D"/>
                </a:solidFill>
                <a:latin typeface="+mj-lt"/>
                <a:ea typeface="+mj-ea"/>
                <a:cs typeface="+mj-cs"/>
              </a:defRPr>
            </a:lvl1pPr>
          </a:lstStyle>
          <a:p>
            <a:pPr algn="ctr">
              <a:lnSpc>
                <a:spcPct val="107000"/>
              </a:lnSpc>
            </a:pPr>
            <a:r>
              <a:rPr lang="fr-FR" sz="3600" b="1" spc="-30">
                <a:solidFill>
                  <a:schemeClr val="bg1"/>
                </a:solidFill>
                <a:latin typeface="+mj-lt"/>
                <a:ea typeface="+mj-ea"/>
                <a:cs typeface="+mj-cs"/>
              </a:rPr>
              <a:t>Régional</a:t>
            </a:r>
            <a:endParaRPr lang="fr-FR" sz="3600" b="1">
              <a:solidFill>
                <a:schemeClr val="bg1"/>
              </a:solidFill>
              <a:latin typeface="+mj-lt"/>
              <a:ea typeface="+mj-ea"/>
              <a:cs typeface="+mj-cs"/>
            </a:endParaRPr>
          </a:p>
        </p:txBody>
      </p:sp>
      <p:grpSp>
        <p:nvGrpSpPr>
          <p:cNvPr id="3" name="Groupe 2">
            <a:extLst>
              <a:ext uri="{FF2B5EF4-FFF2-40B4-BE49-F238E27FC236}">
                <a16:creationId xmlns:a16="http://schemas.microsoft.com/office/drawing/2014/main" id="{B5FB528F-AED9-5B3B-076E-1E10731D3CD3}"/>
              </a:ext>
            </a:extLst>
          </p:cNvPr>
          <p:cNvGrpSpPr/>
          <p:nvPr/>
        </p:nvGrpSpPr>
        <p:grpSpPr>
          <a:xfrm>
            <a:off x="1609970" y="4725127"/>
            <a:ext cx="2000738" cy="484444"/>
            <a:chOff x="1609969" y="4435121"/>
            <a:chExt cx="7287183" cy="484444"/>
          </a:xfrm>
        </p:grpSpPr>
        <p:cxnSp>
          <p:nvCxnSpPr>
            <p:cNvPr id="4" name="Connecteur droit 3">
              <a:extLst>
                <a:ext uri="{FF2B5EF4-FFF2-40B4-BE49-F238E27FC236}">
                  <a16:creationId xmlns:a16="http://schemas.microsoft.com/office/drawing/2014/main" id="{81B9D1FD-0307-92D3-23A4-DCFC2F966D1F}"/>
                </a:ext>
              </a:extLst>
            </p:cNvPr>
            <p:cNvCxnSpPr>
              <a:cxnSpLocks/>
            </p:cNvCxnSpPr>
            <p:nvPr/>
          </p:nvCxnSpPr>
          <p:spPr>
            <a:xfrm>
              <a:off x="1609969" y="4435121"/>
              <a:ext cx="728718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DDB4C05F-6556-CD18-983B-C30FBA7F13A2}"/>
                </a:ext>
              </a:extLst>
            </p:cNvPr>
            <p:cNvCxnSpPr>
              <a:cxnSpLocks/>
            </p:cNvCxnSpPr>
            <p:nvPr/>
          </p:nvCxnSpPr>
          <p:spPr>
            <a:xfrm>
              <a:off x="5253560" y="4435121"/>
              <a:ext cx="0" cy="484444"/>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55441591-6D9F-DF02-7164-2C47D905BAFE}"/>
              </a:ext>
            </a:extLst>
          </p:cNvPr>
          <p:cNvSpPr txBox="1"/>
          <p:nvPr/>
        </p:nvSpPr>
        <p:spPr>
          <a:xfrm>
            <a:off x="1115659" y="5318231"/>
            <a:ext cx="2989357" cy="632674"/>
          </a:xfrm>
          <a:prstGeom prst="rect">
            <a:avLst/>
          </a:prstGeom>
          <a:noFill/>
        </p:spPr>
        <p:txBody>
          <a:bodyPr wrap="square">
            <a:spAutoFit/>
          </a:bodyPr>
          <a:lstStyle>
            <a:defPPr>
              <a:defRPr lang="fr-FR"/>
            </a:defPPr>
            <a:lvl1pPr>
              <a:lnSpc>
                <a:spcPct val="107000"/>
              </a:lnSpc>
              <a:defRPr sz="1200" b="1">
                <a:solidFill>
                  <a:srgbClr val="E94F2D"/>
                </a:solidFill>
                <a:latin typeface="+mj-lt"/>
                <a:ea typeface="+mj-ea"/>
                <a:cs typeface="+mj-cs"/>
              </a:defRPr>
            </a:lvl1pPr>
          </a:lstStyle>
          <a:p>
            <a:pPr algn="ctr">
              <a:lnSpc>
                <a:spcPct val="107000"/>
              </a:lnSpc>
            </a:pPr>
            <a:r>
              <a:rPr lang="fr-FR" sz="3600" b="1" spc="-30">
                <a:solidFill>
                  <a:schemeClr val="bg1"/>
                </a:solidFill>
                <a:latin typeface="+mj-lt"/>
                <a:ea typeface="+mj-ea"/>
                <a:cs typeface="+mj-cs"/>
              </a:rPr>
              <a:t>National</a:t>
            </a:r>
            <a:endParaRPr lang="fr-FR" sz="3600" b="1">
              <a:solidFill>
                <a:schemeClr val="bg1"/>
              </a:solidFill>
              <a:latin typeface="+mj-lt"/>
              <a:ea typeface="+mj-ea"/>
              <a:cs typeface="+mj-cs"/>
            </a:endParaRPr>
          </a:p>
        </p:txBody>
      </p:sp>
    </p:spTree>
    <p:extLst>
      <p:ext uri="{BB962C8B-B14F-4D97-AF65-F5344CB8AC3E}">
        <p14:creationId xmlns:p14="http://schemas.microsoft.com/office/powerpoint/2010/main" val="406335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70FE-7ED8-9B9E-44E0-1F23D1AB5D12}"/>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3DA86C10-F156-4590-2C76-91BAD0E1699E}"/>
              </a:ext>
            </a:extLst>
          </p:cNvPr>
          <p:cNvSpPr>
            <a:spLocks noGrp="1"/>
          </p:cNvSpPr>
          <p:nvPr>
            <p:ph type="title"/>
          </p:nvPr>
        </p:nvSpPr>
        <p:spPr/>
        <p:txBody>
          <a:bodyPr/>
          <a:lstStyle/>
          <a:p>
            <a:r>
              <a:rPr lang="fr-FR"/>
              <a:t>Filières identifiées : enjeux normands</a:t>
            </a:r>
          </a:p>
        </p:txBody>
      </p:sp>
      <p:sp>
        <p:nvSpPr>
          <p:cNvPr id="30" name="Ellipse 29">
            <a:extLst>
              <a:ext uri="{FF2B5EF4-FFF2-40B4-BE49-F238E27FC236}">
                <a16:creationId xmlns:a16="http://schemas.microsoft.com/office/drawing/2014/main" id="{28E29FE6-DDD7-9D66-976F-2A48C17B5FF5}"/>
              </a:ext>
            </a:extLst>
          </p:cNvPr>
          <p:cNvSpPr/>
          <p:nvPr/>
        </p:nvSpPr>
        <p:spPr>
          <a:xfrm>
            <a:off x="3405316" y="2817821"/>
            <a:ext cx="3550855" cy="3550855"/>
          </a:xfrm>
          <a:prstGeom prst="ellipse">
            <a:avLst/>
          </a:prstGeom>
          <a:solidFill>
            <a:srgbClr val="656297">
              <a:alpha val="25000"/>
            </a:srgbClr>
          </a:solidFill>
          <a:ln w="15828" cap="flat">
            <a:noFill/>
            <a:prstDash val="solid"/>
            <a:miter/>
          </a:ln>
        </p:spPr>
        <p:txBody>
          <a:bodyPr/>
          <a:lstStyle/>
          <a:p>
            <a:endParaRPr lang="fr-FR"/>
          </a:p>
        </p:txBody>
      </p:sp>
      <p:sp>
        <p:nvSpPr>
          <p:cNvPr id="31" name="Ellipse 30">
            <a:extLst>
              <a:ext uri="{FF2B5EF4-FFF2-40B4-BE49-F238E27FC236}">
                <a16:creationId xmlns:a16="http://schemas.microsoft.com/office/drawing/2014/main" id="{A03A621E-1919-0A69-7276-69E4EB6B0CF1}"/>
              </a:ext>
            </a:extLst>
          </p:cNvPr>
          <p:cNvSpPr/>
          <p:nvPr/>
        </p:nvSpPr>
        <p:spPr>
          <a:xfrm>
            <a:off x="5188388" y="2817821"/>
            <a:ext cx="3550855" cy="3550855"/>
          </a:xfrm>
          <a:prstGeom prst="ellipse">
            <a:avLst/>
          </a:prstGeom>
          <a:solidFill>
            <a:srgbClr val="656297">
              <a:alpha val="25000"/>
            </a:srgbClr>
          </a:solidFill>
          <a:ln w="15828" cap="flat">
            <a:noFill/>
            <a:prstDash val="solid"/>
            <a:miter/>
          </a:ln>
        </p:spPr>
        <p:txBody>
          <a:bodyPr/>
          <a:lstStyle/>
          <a:p>
            <a:endParaRPr lang="fr-FR"/>
          </a:p>
        </p:txBody>
      </p:sp>
      <p:sp>
        <p:nvSpPr>
          <p:cNvPr id="32" name="Ellipse 31">
            <a:extLst>
              <a:ext uri="{FF2B5EF4-FFF2-40B4-BE49-F238E27FC236}">
                <a16:creationId xmlns:a16="http://schemas.microsoft.com/office/drawing/2014/main" id="{86D8A9A9-8A77-67B5-F99D-24D55D9D0360}"/>
              </a:ext>
            </a:extLst>
          </p:cNvPr>
          <p:cNvSpPr/>
          <p:nvPr/>
        </p:nvSpPr>
        <p:spPr>
          <a:xfrm>
            <a:off x="4263522" y="1221266"/>
            <a:ext cx="3550855" cy="3550855"/>
          </a:xfrm>
          <a:prstGeom prst="ellipse">
            <a:avLst/>
          </a:prstGeom>
          <a:solidFill>
            <a:srgbClr val="656297">
              <a:alpha val="25000"/>
            </a:srgbClr>
          </a:solidFill>
          <a:ln w="15828" cap="flat">
            <a:noFill/>
            <a:prstDash val="solid"/>
            <a:miter/>
          </a:ln>
        </p:spPr>
        <p:txBody>
          <a:bodyPr/>
          <a:lstStyle/>
          <a:p>
            <a:endParaRPr lang="fr-FR"/>
          </a:p>
        </p:txBody>
      </p:sp>
      <p:sp>
        <p:nvSpPr>
          <p:cNvPr id="8" name="Sous-titre 2">
            <a:extLst>
              <a:ext uri="{FF2B5EF4-FFF2-40B4-BE49-F238E27FC236}">
                <a16:creationId xmlns:a16="http://schemas.microsoft.com/office/drawing/2014/main" id="{7BE0B55D-34E2-65AB-28D1-476360B9E55D}"/>
              </a:ext>
            </a:extLst>
          </p:cNvPr>
          <p:cNvSpPr txBox="1">
            <a:spLocks/>
          </p:cNvSpPr>
          <p:nvPr/>
        </p:nvSpPr>
        <p:spPr>
          <a:xfrm>
            <a:off x="4391286" y="1962507"/>
            <a:ext cx="3290247" cy="724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a:solidFill>
                  <a:srgbClr val="656297"/>
                </a:solidFill>
                <a:latin typeface="Verdana" panose="020B0604030504040204" pitchFamily="34" charset="0"/>
                <a:ea typeface="Verdana" panose="020B0604030504040204" pitchFamily="34" charset="0"/>
              </a:rPr>
              <a:t>Enjeu national</a:t>
            </a:r>
            <a:br>
              <a:rPr lang="fr-FR" sz="1600" b="1">
                <a:solidFill>
                  <a:srgbClr val="656297"/>
                </a:solidFill>
                <a:latin typeface="Verdana" panose="020B0604030504040204" pitchFamily="34" charset="0"/>
                <a:ea typeface="Verdana" panose="020B0604030504040204" pitchFamily="34" charset="0"/>
              </a:rPr>
            </a:br>
            <a:r>
              <a:rPr lang="fr-FR" sz="1600" b="1">
                <a:solidFill>
                  <a:srgbClr val="656297"/>
                </a:solidFill>
                <a:latin typeface="Verdana" panose="020B0604030504040204" pitchFamily="34" charset="0"/>
                <a:ea typeface="Verdana" panose="020B0604030504040204" pitchFamily="34" charset="0"/>
              </a:rPr>
              <a:t>de souveraineté</a:t>
            </a:r>
          </a:p>
        </p:txBody>
      </p:sp>
      <p:sp>
        <p:nvSpPr>
          <p:cNvPr id="9" name="Sous-titre 2">
            <a:extLst>
              <a:ext uri="{FF2B5EF4-FFF2-40B4-BE49-F238E27FC236}">
                <a16:creationId xmlns:a16="http://schemas.microsoft.com/office/drawing/2014/main" id="{09D71ACD-FFF0-DC4B-53E0-0ABC02AAFF7E}"/>
              </a:ext>
            </a:extLst>
          </p:cNvPr>
          <p:cNvSpPr txBox="1">
            <a:spLocks/>
          </p:cNvSpPr>
          <p:nvPr/>
        </p:nvSpPr>
        <p:spPr>
          <a:xfrm>
            <a:off x="3613102" y="4496585"/>
            <a:ext cx="1345886" cy="724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a:solidFill>
                  <a:srgbClr val="656297"/>
                </a:solidFill>
                <a:latin typeface="Verdana" panose="020B0604030504040204" pitchFamily="34" charset="0"/>
                <a:ea typeface="Verdana" panose="020B0604030504040204" pitchFamily="34" charset="0"/>
              </a:rPr>
              <a:t>Potentiel normand</a:t>
            </a:r>
          </a:p>
        </p:txBody>
      </p:sp>
      <p:sp>
        <p:nvSpPr>
          <p:cNvPr id="11" name="Sous-titre 2">
            <a:extLst>
              <a:ext uri="{FF2B5EF4-FFF2-40B4-BE49-F238E27FC236}">
                <a16:creationId xmlns:a16="http://schemas.microsoft.com/office/drawing/2014/main" id="{1302C27E-839B-BCAD-A17A-FAE54E46362C}"/>
              </a:ext>
            </a:extLst>
          </p:cNvPr>
          <p:cNvSpPr txBox="1">
            <a:spLocks/>
          </p:cNvSpPr>
          <p:nvPr/>
        </p:nvSpPr>
        <p:spPr>
          <a:xfrm>
            <a:off x="7010920" y="4302733"/>
            <a:ext cx="1790700" cy="845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a:solidFill>
                  <a:srgbClr val="656297"/>
                </a:solidFill>
                <a:latin typeface="Verdana" panose="020B0604030504040204" pitchFamily="34" charset="0"/>
                <a:ea typeface="Verdana" panose="020B0604030504040204" pitchFamily="34" charset="0"/>
              </a:rPr>
              <a:t>Poids économique normand</a:t>
            </a:r>
          </a:p>
        </p:txBody>
      </p:sp>
      <p:grpSp>
        <p:nvGrpSpPr>
          <p:cNvPr id="2" name="Groupe 1">
            <a:extLst>
              <a:ext uri="{FF2B5EF4-FFF2-40B4-BE49-F238E27FC236}">
                <a16:creationId xmlns:a16="http://schemas.microsoft.com/office/drawing/2014/main" id="{F7AC1FFD-6BB6-CDCE-F78F-85B46A307509}"/>
              </a:ext>
            </a:extLst>
          </p:cNvPr>
          <p:cNvGrpSpPr/>
          <p:nvPr/>
        </p:nvGrpSpPr>
        <p:grpSpPr>
          <a:xfrm>
            <a:off x="5391324" y="3692833"/>
            <a:ext cx="397122" cy="397122"/>
            <a:chOff x="1799827" y="1760177"/>
            <a:chExt cx="730800" cy="730800"/>
          </a:xfrm>
        </p:grpSpPr>
        <p:sp>
          <p:nvSpPr>
            <p:cNvPr id="3" name="Ellipse 2">
              <a:extLst>
                <a:ext uri="{FF2B5EF4-FFF2-40B4-BE49-F238E27FC236}">
                  <a16:creationId xmlns:a16="http://schemas.microsoft.com/office/drawing/2014/main" id="{0D258DF7-F050-68BA-C686-EC83E03CFDC5}"/>
                </a:ext>
              </a:extLst>
            </p:cNvPr>
            <p:cNvSpPr/>
            <p:nvPr/>
          </p:nvSpPr>
          <p:spPr>
            <a:xfrm>
              <a:off x="1799827"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4" name="Graphique 3">
              <a:extLst>
                <a:ext uri="{FF2B5EF4-FFF2-40B4-BE49-F238E27FC236}">
                  <a16:creationId xmlns:a16="http://schemas.microsoft.com/office/drawing/2014/main" id="{9B365A05-E5EB-58B6-7EDB-E90833EEDC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74511" y="1873340"/>
              <a:ext cx="381432" cy="504474"/>
            </a:xfrm>
            <a:prstGeom prst="rect">
              <a:avLst/>
            </a:prstGeom>
          </p:spPr>
        </p:pic>
      </p:grpSp>
      <p:grpSp>
        <p:nvGrpSpPr>
          <p:cNvPr id="5" name="Groupe 4">
            <a:extLst>
              <a:ext uri="{FF2B5EF4-FFF2-40B4-BE49-F238E27FC236}">
                <a16:creationId xmlns:a16="http://schemas.microsoft.com/office/drawing/2014/main" id="{4197E442-F0AF-E3FA-E99C-52CAD7D2DA53}"/>
              </a:ext>
            </a:extLst>
          </p:cNvPr>
          <p:cNvGrpSpPr/>
          <p:nvPr/>
        </p:nvGrpSpPr>
        <p:grpSpPr>
          <a:xfrm>
            <a:off x="5828397" y="3821070"/>
            <a:ext cx="397122" cy="397122"/>
            <a:chOff x="1799827" y="3433050"/>
            <a:chExt cx="730800" cy="730800"/>
          </a:xfrm>
        </p:grpSpPr>
        <p:sp>
          <p:nvSpPr>
            <p:cNvPr id="7" name="Ellipse 6">
              <a:extLst>
                <a:ext uri="{FF2B5EF4-FFF2-40B4-BE49-F238E27FC236}">
                  <a16:creationId xmlns:a16="http://schemas.microsoft.com/office/drawing/2014/main" id="{25CC13A7-90FA-B19D-734D-DEB5322A0946}"/>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3" name="Graphique 12">
              <a:extLst>
                <a:ext uri="{FF2B5EF4-FFF2-40B4-BE49-F238E27FC236}">
                  <a16:creationId xmlns:a16="http://schemas.microsoft.com/office/drawing/2014/main" id="{404F8D27-1C7B-181B-8CD5-00C1C6BDDD2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4680" y="3647941"/>
              <a:ext cx="502031" cy="303553"/>
            </a:xfrm>
            <a:prstGeom prst="rect">
              <a:avLst/>
            </a:prstGeom>
          </p:spPr>
        </p:pic>
      </p:grpSp>
      <p:grpSp>
        <p:nvGrpSpPr>
          <p:cNvPr id="14" name="Groupe 13">
            <a:extLst>
              <a:ext uri="{FF2B5EF4-FFF2-40B4-BE49-F238E27FC236}">
                <a16:creationId xmlns:a16="http://schemas.microsoft.com/office/drawing/2014/main" id="{C88B4BF8-3B40-C92B-224F-FF7944567034}"/>
              </a:ext>
            </a:extLst>
          </p:cNvPr>
          <p:cNvGrpSpPr/>
          <p:nvPr/>
        </p:nvGrpSpPr>
        <p:grpSpPr>
          <a:xfrm>
            <a:off x="5301265" y="4216817"/>
            <a:ext cx="397122" cy="397122"/>
            <a:chOff x="1808234" y="5248246"/>
            <a:chExt cx="730800" cy="730800"/>
          </a:xfrm>
        </p:grpSpPr>
        <p:sp>
          <p:nvSpPr>
            <p:cNvPr id="15" name="Ellipse 14">
              <a:extLst>
                <a:ext uri="{FF2B5EF4-FFF2-40B4-BE49-F238E27FC236}">
                  <a16:creationId xmlns:a16="http://schemas.microsoft.com/office/drawing/2014/main" id="{AB550AF1-C1B1-06BF-A2B4-1C3109503A8C}"/>
                </a:ext>
              </a:extLst>
            </p:cNvPr>
            <p:cNvSpPr/>
            <p:nvPr/>
          </p:nvSpPr>
          <p:spPr>
            <a:xfrm>
              <a:off x="1808234" y="5248246"/>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6" name="Graphique 15">
              <a:extLst>
                <a:ext uri="{FF2B5EF4-FFF2-40B4-BE49-F238E27FC236}">
                  <a16:creationId xmlns:a16="http://schemas.microsoft.com/office/drawing/2014/main" id="{D0E17126-0C86-1CCC-94E6-F8C2F15318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24047" y="5426350"/>
              <a:ext cx="482356" cy="365970"/>
            </a:xfrm>
            <a:prstGeom prst="rect">
              <a:avLst/>
            </a:prstGeom>
          </p:spPr>
        </p:pic>
      </p:grpSp>
      <p:grpSp>
        <p:nvGrpSpPr>
          <p:cNvPr id="17" name="Groupe 16">
            <a:extLst>
              <a:ext uri="{FF2B5EF4-FFF2-40B4-BE49-F238E27FC236}">
                <a16:creationId xmlns:a16="http://schemas.microsoft.com/office/drawing/2014/main" id="{0401DBD6-D213-62DE-5E0C-7C248F9A9D77}"/>
              </a:ext>
            </a:extLst>
          </p:cNvPr>
          <p:cNvGrpSpPr/>
          <p:nvPr/>
        </p:nvGrpSpPr>
        <p:grpSpPr>
          <a:xfrm>
            <a:off x="5897439" y="3287192"/>
            <a:ext cx="397122" cy="397122"/>
            <a:chOff x="5759405" y="1760177"/>
            <a:chExt cx="730800" cy="730800"/>
          </a:xfrm>
        </p:grpSpPr>
        <p:sp>
          <p:nvSpPr>
            <p:cNvPr id="18" name="Ellipse 17">
              <a:extLst>
                <a:ext uri="{FF2B5EF4-FFF2-40B4-BE49-F238E27FC236}">
                  <a16:creationId xmlns:a16="http://schemas.microsoft.com/office/drawing/2014/main" id="{14D9AC26-C829-9548-BA6E-BBBA40859B98}"/>
                </a:ext>
              </a:extLst>
            </p:cNvPr>
            <p:cNvSpPr/>
            <p:nvPr/>
          </p:nvSpPr>
          <p:spPr>
            <a:xfrm>
              <a:off x="5759405"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9" name="Graphique 18">
              <a:extLst>
                <a:ext uri="{FF2B5EF4-FFF2-40B4-BE49-F238E27FC236}">
                  <a16:creationId xmlns:a16="http://schemas.microsoft.com/office/drawing/2014/main" id="{DECA1FF9-85A4-1A6F-057B-D543FA2AFAE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13622" y="1935979"/>
              <a:ext cx="601699" cy="359551"/>
            </a:xfrm>
            <a:prstGeom prst="rect">
              <a:avLst/>
            </a:prstGeom>
          </p:spPr>
        </p:pic>
      </p:grpSp>
      <p:grpSp>
        <p:nvGrpSpPr>
          <p:cNvPr id="20" name="Groupe 19">
            <a:extLst>
              <a:ext uri="{FF2B5EF4-FFF2-40B4-BE49-F238E27FC236}">
                <a16:creationId xmlns:a16="http://schemas.microsoft.com/office/drawing/2014/main" id="{22F737C9-EBA5-0B68-402C-72E09B7621CB}"/>
              </a:ext>
            </a:extLst>
          </p:cNvPr>
          <p:cNvGrpSpPr/>
          <p:nvPr/>
        </p:nvGrpSpPr>
        <p:grpSpPr>
          <a:xfrm>
            <a:off x="6275070" y="3697121"/>
            <a:ext cx="397122" cy="397122"/>
            <a:chOff x="5759405" y="3441865"/>
            <a:chExt cx="730800" cy="730800"/>
          </a:xfrm>
        </p:grpSpPr>
        <p:sp>
          <p:nvSpPr>
            <p:cNvPr id="21" name="Ellipse 20">
              <a:extLst>
                <a:ext uri="{FF2B5EF4-FFF2-40B4-BE49-F238E27FC236}">
                  <a16:creationId xmlns:a16="http://schemas.microsoft.com/office/drawing/2014/main" id="{A31847A1-20D0-0CE2-8B66-90A302234C81}"/>
                </a:ext>
              </a:extLst>
            </p:cNvPr>
            <p:cNvSpPr/>
            <p:nvPr/>
          </p:nvSpPr>
          <p:spPr>
            <a:xfrm>
              <a:off x="5759405" y="3441865"/>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2" name="Graphique 21">
              <a:extLst>
                <a:ext uri="{FF2B5EF4-FFF2-40B4-BE49-F238E27FC236}">
                  <a16:creationId xmlns:a16="http://schemas.microsoft.com/office/drawing/2014/main" id="{625F0A14-DD2D-1080-9388-F7354C1BCE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957913" y="3560923"/>
              <a:ext cx="334553" cy="461684"/>
            </a:xfrm>
            <a:prstGeom prst="rect">
              <a:avLst/>
            </a:prstGeom>
          </p:spPr>
        </p:pic>
      </p:grpSp>
      <p:grpSp>
        <p:nvGrpSpPr>
          <p:cNvPr id="23" name="Groupe 22">
            <a:extLst>
              <a:ext uri="{FF2B5EF4-FFF2-40B4-BE49-F238E27FC236}">
                <a16:creationId xmlns:a16="http://schemas.microsoft.com/office/drawing/2014/main" id="{B8735750-47A2-0079-42D9-FA7A49100E4F}"/>
              </a:ext>
            </a:extLst>
          </p:cNvPr>
          <p:cNvGrpSpPr/>
          <p:nvPr/>
        </p:nvGrpSpPr>
        <p:grpSpPr>
          <a:xfrm>
            <a:off x="5837850" y="4284030"/>
            <a:ext cx="397122" cy="397122"/>
            <a:chOff x="5759405" y="5238307"/>
            <a:chExt cx="730800" cy="730800"/>
          </a:xfrm>
        </p:grpSpPr>
        <p:sp>
          <p:nvSpPr>
            <p:cNvPr id="24" name="Ellipse 23">
              <a:extLst>
                <a:ext uri="{FF2B5EF4-FFF2-40B4-BE49-F238E27FC236}">
                  <a16:creationId xmlns:a16="http://schemas.microsoft.com/office/drawing/2014/main" id="{75C0F3F5-65A7-E699-F0C3-D72A6C9C41F8}"/>
                </a:ext>
              </a:extLst>
            </p:cNvPr>
            <p:cNvSpPr/>
            <p:nvPr/>
          </p:nvSpPr>
          <p:spPr>
            <a:xfrm>
              <a:off x="5759405" y="523830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5" name="Graphique 24">
              <a:extLst>
                <a:ext uri="{FF2B5EF4-FFF2-40B4-BE49-F238E27FC236}">
                  <a16:creationId xmlns:a16="http://schemas.microsoft.com/office/drawing/2014/main" id="{262E6995-913E-DED5-7ED3-1DA8096BC51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928511" y="5391582"/>
              <a:ext cx="392588" cy="392588"/>
            </a:xfrm>
            <a:prstGeom prst="rect">
              <a:avLst/>
            </a:prstGeom>
          </p:spPr>
        </p:pic>
      </p:grpSp>
      <p:grpSp>
        <p:nvGrpSpPr>
          <p:cNvPr id="26" name="Groupe 25">
            <a:extLst>
              <a:ext uri="{FF2B5EF4-FFF2-40B4-BE49-F238E27FC236}">
                <a16:creationId xmlns:a16="http://schemas.microsoft.com/office/drawing/2014/main" id="{9053EF81-8A7B-AE63-5C63-690BC7014511}"/>
              </a:ext>
            </a:extLst>
          </p:cNvPr>
          <p:cNvGrpSpPr/>
          <p:nvPr/>
        </p:nvGrpSpPr>
        <p:grpSpPr>
          <a:xfrm>
            <a:off x="6382941" y="4168760"/>
            <a:ext cx="397122" cy="397122"/>
            <a:chOff x="9639893" y="1760177"/>
            <a:chExt cx="730800" cy="730800"/>
          </a:xfrm>
        </p:grpSpPr>
        <p:sp>
          <p:nvSpPr>
            <p:cNvPr id="27" name="Ellipse 26">
              <a:extLst>
                <a:ext uri="{FF2B5EF4-FFF2-40B4-BE49-F238E27FC236}">
                  <a16:creationId xmlns:a16="http://schemas.microsoft.com/office/drawing/2014/main" id="{A8DA6E62-DEF1-1572-C968-86462364DD73}"/>
                </a:ext>
              </a:extLst>
            </p:cNvPr>
            <p:cNvSpPr/>
            <p:nvPr/>
          </p:nvSpPr>
          <p:spPr>
            <a:xfrm>
              <a:off x="9639893"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Graphique 27">
              <a:extLst>
                <a:ext uri="{FF2B5EF4-FFF2-40B4-BE49-F238E27FC236}">
                  <a16:creationId xmlns:a16="http://schemas.microsoft.com/office/drawing/2014/main" id="{15E5E2CB-B444-DB4D-46F2-CDB5223A04B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761703" y="1908271"/>
              <a:ext cx="492730" cy="390344"/>
            </a:xfrm>
            <a:prstGeom prst="rect">
              <a:avLst/>
            </a:prstGeom>
          </p:spPr>
        </p:pic>
      </p:grpSp>
    </p:spTree>
    <p:extLst>
      <p:ext uri="{BB962C8B-B14F-4D97-AF65-F5344CB8AC3E}">
        <p14:creationId xmlns:p14="http://schemas.microsoft.com/office/powerpoint/2010/main" val="289450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96ABBC-47FB-834D-BAD5-C6C89AC4F998}"/>
              </a:ext>
            </a:extLst>
          </p:cNvPr>
          <p:cNvSpPr>
            <a:spLocks noGrp="1"/>
          </p:cNvSpPr>
          <p:nvPr>
            <p:ph type="title"/>
          </p:nvPr>
        </p:nvSpPr>
        <p:spPr/>
        <p:txBody>
          <a:bodyPr>
            <a:normAutofit/>
          </a:bodyPr>
          <a:lstStyle/>
          <a:p>
            <a:r>
              <a:rPr lang="fr-FR" sz="2200"/>
              <a:t>Synthèse de la contribution normande à l’objectif national par filière </a:t>
            </a:r>
          </a:p>
        </p:txBody>
      </p:sp>
      <p:grpSp>
        <p:nvGrpSpPr>
          <p:cNvPr id="22" name="Groupe 21">
            <a:extLst>
              <a:ext uri="{FF2B5EF4-FFF2-40B4-BE49-F238E27FC236}">
                <a16:creationId xmlns:a16="http://schemas.microsoft.com/office/drawing/2014/main" id="{6DA5198B-3CA2-383B-DAD6-DA42542B8B9B}"/>
              </a:ext>
            </a:extLst>
          </p:cNvPr>
          <p:cNvGrpSpPr/>
          <p:nvPr/>
        </p:nvGrpSpPr>
        <p:grpSpPr>
          <a:xfrm>
            <a:off x="2675853" y="1871959"/>
            <a:ext cx="1304130" cy="1598712"/>
            <a:chOff x="2592057" y="1813887"/>
            <a:chExt cx="1304130" cy="1598712"/>
          </a:xfrm>
        </p:grpSpPr>
        <p:grpSp>
          <p:nvGrpSpPr>
            <p:cNvPr id="50" name="Groupe 49">
              <a:extLst>
                <a:ext uri="{FF2B5EF4-FFF2-40B4-BE49-F238E27FC236}">
                  <a16:creationId xmlns:a16="http://schemas.microsoft.com/office/drawing/2014/main" id="{8B9DD555-E6F3-6D34-40B4-92353DC6A75E}"/>
                </a:ext>
              </a:extLst>
            </p:cNvPr>
            <p:cNvGrpSpPr/>
            <p:nvPr/>
          </p:nvGrpSpPr>
          <p:grpSpPr>
            <a:xfrm>
              <a:off x="2604135" y="1813887"/>
              <a:ext cx="1292052" cy="1598712"/>
              <a:chOff x="1524805" y="1741699"/>
              <a:chExt cx="1594012" cy="1745899"/>
            </a:xfrm>
          </p:grpSpPr>
          <p:sp>
            <p:nvSpPr>
              <p:cNvPr id="51" name="Rectangle 50">
                <a:extLst>
                  <a:ext uri="{FF2B5EF4-FFF2-40B4-BE49-F238E27FC236}">
                    <a16:creationId xmlns:a16="http://schemas.microsoft.com/office/drawing/2014/main" id="{872CED59-75C1-13D0-E926-2F5602E2B240}"/>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52" name="Triangle isocèle 51">
                <a:extLst>
                  <a:ext uri="{FF2B5EF4-FFF2-40B4-BE49-F238E27FC236}">
                    <a16:creationId xmlns:a16="http://schemas.microsoft.com/office/drawing/2014/main" id="{67A37B70-6EF8-49EB-196B-33E71C076FBB}"/>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3" name="Rectangle 52">
                <a:extLst>
                  <a:ext uri="{FF2B5EF4-FFF2-40B4-BE49-F238E27FC236}">
                    <a16:creationId xmlns:a16="http://schemas.microsoft.com/office/drawing/2014/main" id="{E0034261-24C0-36F6-37D6-0B196E6D1A28}"/>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656297"/>
                    </a:solidFill>
                  </a:rPr>
                  <a:t>Volailles pondeuses</a:t>
                </a:r>
              </a:p>
            </p:txBody>
          </p:sp>
        </p:grpSp>
        <p:sp>
          <p:nvSpPr>
            <p:cNvPr id="54" name="ZoneTexte 53">
              <a:extLst>
                <a:ext uri="{FF2B5EF4-FFF2-40B4-BE49-F238E27FC236}">
                  <a16:creationId xmlns:a16="http://schemas.microsoft.com/office/drawing/2014/main" id="{CBE509E3-C86B-47A5-E0E2-CD84DA9870B8}"/>
                </a:ext>
              </a:extLst>
            </p:cNvPr>
            <p:cNvSpPr txBox="1"/>
            <p:nvPr/>
          </p:nvSpPr>
          <p:spPr>
            <a:xfrm>
              <a:off x="2592057" y="2759590"/>
              <a:ext cx="1301289"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24 %</a:t>
              </a:r>
            </a:p>
          </p:txBody>
        </p:sp>
      </p:grpSp>
      <p:grpSp>
        <p:nvGrpSpPr>
          <p:cNvPr id="24" name="Groupe 23">
            <a:extLst>
              <a:ext uri="{FF2B5EF4-FFF2-40B4-BE49-F238E27FC236}">
                <a16:creationId xmlns:a16="http://schemas.microsoft.com/office/drawing/2014/main" id="{C6A32E7A-1B5E-34F5-D91E-84E806AD3A77}"/>
              </a:ext>
            </a:extLst>
          </p:cNvPr>
          <p:cNvGrpSpPr/>
          <p:nvPr/>
        </p:nvGrpSpPr>
        <p:grpSpPr>
          <a:xfrm>
            <a:off x="4072712" y="1888841"/>
            <a:ext cx="1304130" cy="1598712"/>
            <a:chOff x="4354182" y="1813887"/>
            <a:chExt cx="1304130" cy="1598712"/>
          </a:xfrm>
        </p:grpSpPr>
        <p:grpSp>
          <p:nvGrpSpPr>
            <p:cNvPr id="55" name="Groupe 54">
              <a:extLst>
                <a:ext uri="{FF2B5EF4-FFF2-40B4-BE49-F238E27FC236}">
                  <a16:creationId xmlns:a16="http://schemas.microsoft.com/office/drawing/2014/main" id="{E7BD01F3-A5B8-9710-F37E-E2AC9B4C1863}"/>
                </a:ext>
              </a:extLst>
            </p:cNvPr>
            <p:cNvGrpSpPr/>
            <p:nvPr/>
          </p:nvGrpSpPr>
          <p:grpSpPr>
            <a:xfrm>
              <a:off x="4366260" y="1813887"/>
              <a:ext cx="1292052" cy="1598712"/>
              <a:chOff x="1524805" y="1741699"/>
              <a:chExt cx="1594012" cy="1745899"/>
            </a:xfrm>
          </p:grpSpPr>
          <p:sp>
            <p:nvSpPr>
              <p:cNvPr id="56" name="Rectangle 55">
                <a:extLst>
                  <a:ext uri="{FF2B5EF4-FFF2-40B4-BE49-F238E27FC236}">
                    <a16:creationId xmlns:a16="http://schemas.microsoft.com/office/drawing/2014/main" id="{2946DD0C-21AB-0B2C-FDA2-4655C411D90F}"/>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57" name="Triangle isocèle 56">
                <a:extLst>
                  <a:ext uri="{FF2B5EF4-FFF2-40B4-BE49-F238E27FC236}">
                    <a16:creationId xmlns:a16="http://schemas.microsoft.com/office/drawing/2014/main" id="{C891D385-4C8E-E1AE-B51C-59AE69B265B4}"/>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8" name="Rectangle 57">
                <a:extLst>
                  <a:ext uri="{FF2B5EF4-FFF2-40B4-BE49-F238E27FC236}">
                    <a16:creationId xmlns:a16="http://schemas.microsoft.com/office/drawing/2014/main" id="{6ADE4F3E-6FBF-E920-178B-7C145A23111C}"/>
                  </a:ext>
                </a:extLst>
              </p:cNvPr>
              <p:cNvSpPr/>
              <p:nvPr/>
            </p:nvSpPr>
            <p:spPr>
              <a:xfrm>
                <a:off x="1524805" y="1741699"/>
                <a:ext cx="1594012" cy="710312"/>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656297"/>
                    </a:solidFill>
                  </a:rPr>
                  <a:t>Jeunes bovins</a:t>
                </a:r>
              </a:p>
            </p:txBody>
          </p:sp>
        </p:grpSp>
        <p:sp>
          <p:nvSpPr>
            <p:cNvPr id="59" name="ZoneTexte 58">
              <a:extLst>
                <a:ext uri="{FF2B5EF4-FFF2-40B4-BE49-F238E27FC236}">
                  <a16:creationId xmlns:a16="http://schemas.microsoft.com/office/drawing/2014/main" id="{FE10C994-24A8-6E21-93D2-3A23BCBB9792}"/>
                </a:ext>
              </a:extLst>
            </p:cNvPr>
            <p:cNvSpPr txBox="1"/>
            <p:nvPr/>
          </p:nvSpPr>
          <p:spPr>
            <a:xfrm>
              <a:off x="4354182" y="2743081"/>
              <a:ext cx="1292052"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75 %</a:t>
              </a:r>
            </a:p>
          </p:txBody>
        </p:sp>
      </p:grpSp>
      <p:grpSp>
        <p:nvGrpSpPr>
          <p:cNvPr id="25" name="Groupe 24">
            <a:extLst>
              <a:ext uri="{FF2B5EF4-FFF2-40B4-BE49-F238E27FC236}">
                <a16:creationId xmlns:a16="http://schemas.microsoft.com/office/drawing/2014/main" id="{34C3CE0C-0E27-6BCF-34AC-DC0CF37C2B6A}"/>
              </a:ext>
            </a:extLst>
          </p:cNvPr>
          <p:cNvGrpSpPr/>
          <p:nvPr/>
        </p:nvGrpSpPr>
        <p:grpSpPr>
          <a:xfrm>
            <a:off x="5486229" y="1871959"/>
            <a:ext cx="1302780" cy="1598712"/>
            <a:chOff x="6127182" y="1813887"/>
            <a:chExt cx="1302780" cy="1598712"/>
          </a:xfrm>
        </p:grpSpPr>
        <p:grpSp>
          <p:nvGrpSpPr>
            <p:cNvPr id="60" name="Groupe 59">
              <a:extLst>
                <a:ext uri="{FF2B5EF4-FFF2-40B4-BE49-F238E27FC236}">
                  <a16:creationId xmlns:a16="http://schemas.microsoft.com/office/drawing/2014/main" id="{DF81F4FC-BA7D-BBC2-222F-6C0B07FE24EA}"/>
                </a:ext>
              </a:extLst>
            </p:cNvPr>
            <p:cNvGrpSpPr/>
            <p:nvPr/>
          </p:nvGrpSpPr>
          <p:grpSpPr>
            <a:xfrm>
              <a:off x="6137910" y="1813887"/>
              <a:ext cx="1292052" cy="1598712"/>
              <a:chOff x="1524805" y="1741699"/>
              <a:chExt cx="1594012" cy="1745899"/>
            </a:xfrm>
          </p:grpSpPr>
          <p:sp>
            <p:nvSpPr>
              <p:cNvPr id="61" name="Rectangle 60">
                <a:extLst>
                  <a:ext uri="{FF2B5EF4-FFF2-40B4-BE49-F238E27FC236}">
                    <a16:creationId xmlns:a16="http://schemas.microsoft.com/office/drawing/2014/main" id="{DA656A64-C157-4FA6-7314-D98BAD61C3D6}"/>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62" name="Triangle isocèle 61">
                <a:extLst>
                  <a:ext uri="{FF2B5EF4-FFF2-40B4-BE49-F238E27FC236}">
                    <a16:creationId xmlns:a16="http://schemas.microsoft.com/office/drawing/2014/main" id="{6FCC756C-52C1-8110-AB42-D716B37E80AE}"/>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63" name="Rectangle 62">
                <a:extLst>
                  <a:ext uri="{FF2B5EF4-FFF2-40B4-BE49-F238E27FC236}">
                    <a16:creationId xmlns:a16="http://schemas.microsoft.com/office/drawing/2014/main" id="{5E9C4E74-9431-4115-7219-97D8AACAFF10}"/>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656297"/>
                    </a:solidFill>
                  </a:rPr>
                  <a:t>Veaux sevrés</a:t>
                </a:r>
              </a:p>
            </p:txBody>
          </p:sp>
        </p:grpSp>
        <p:sp>
          <p:nvSpPr>
            <p:cNvPr id="64" name="ZoneTexte 63">
              <a:extLst>
                <a:ext uri="{FF2B5EF4-FFF2-40B4-BE49-F238E27FC236}">
                  <a16:creationId xmlns:a16="http://schemas.microsoft.com/office/drawing/2014/main" id="{9EA6F67F-F96B-573A-8AE1-1AB042828201}"/>
                </a:ext>
              </a:extLst>
            </p:cNvPr>
            <p:cNvSpPr txBox="1"/>
            <p:nvPr/>
          </p:nvSpPr>
          <p:spPr>
            <a:xfrm>
              <a:off x="6127182" y="2762263"/>
              <a:ext cx="1301289"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50 %</a:t>
              </a:r>
            </a:p>
          </p:txBody>
        </p:sp>
      </p:grpSp>
      <p:grpSp>
        <p:nvGrpSpPr>
          <p:cNvPr id="27" name="Groupe 26">
            <a:extLst>
              <a:ext uri="{FF2B5EF4-FFF2-40B4-BE49-F238E27FC236}">
                <a16:creationId xmlns:a16="http://schemas.microsoft.com/office/drawing/2014/main" id="{A1BD19C2-D50E-8506-AFC0-C1C41501873C}"/>
              </a:ext>
            </a:extLst>
          </p:cNvPr>
          <p:cNvGrpSpPr/>
          <p:nvPr/>
        </p:nvGrpSpPr>
        <p:grpSpPr>
          <a:xfrm>
            <a:off x="6893988" y="1861529"/>
            <a:ext cx="1303276" cy="1598712"/>
            <a:chOff x="7541726" y="1797992"/>
            <a:chExt cx="1303276" cy="1598712"/>
          </a:xfrm>
        </p:grpSpPr>
        <p:grpSp>
          <p:nvGrpSpPr>
            <p:cNvPr id="70" name="Groupe 69">
              <a:extLst>
                <a:ext uri="{FF2B5EF4-FFF2-40B4-BE49-F238E27FC236}">
                  <a16:creationId xmlns:a16="http://schemas.microsoft.com/office/drawing/2014/main" id="{74F30A9E-D8C3-933B-FDCB-27437BBF050F}"/>
                </a:ext>
              </a:extLst>
            </p:cNvPr>
            <p:cNvGrpSpPr/>
            <p:nvPr/>
          </p:nvGrpSpPr>
          <p:grpSpPr>
            <a:xfrm>
              <a:off x="7552950" y="1797992"/>
              <a:ext cx="1292052" cy="1598712"/>
              <a:chOff x="1524805" y="1741699"/>
              <a:chExt cx="1594012" cy="1745899"/>
            </a:xfrm>
          </p:grpSpPr>
          <p:sp>
            <p:nvSpPr>
              <p:cNvPr id="71" name="Rectangle 70">
                <a:extLst>
                  <a:ext uri="{FF2B5EF4-FFF2-40B4-BE49-F238E27FC236}">
                    <a16:creationId xmlns:a16="http://schemas.microsoft.com/office/drawing/2014/main" id="{C5589FDF-4A11-A1FB-D620-4835E7A56673}"/>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72" name="Triangle isocèle 71">
                <a:extLst>
                  <a:ext uri="{FF2B5EF4-FFF2-40B4-BE49-F238E27FC236}">
                    <a16:creationId xmlns:a16="http://schemas.microsoft.com/office/drawing/2014/main" id="{729EC27B-1D9D-6F8A-3729-4B06E3FB10D2}"/>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3" name="Rectangle 72">
                <a:extLst>
                  <a:ext uri="{FF2B5EF4-FFF2-40B4-BE49-F238E27FC236}">
                    <a16:creationId xmlns:a16="http://schemas.microsoft.com/office/drawing/2014/main" id="{18791983-155F-D9E2-A770-DED5680E38BC}"/>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656297"/>
                    </a:solidFill>
                  </a:rPr>
                  <a:t>Lait</a:t>
                </a:r>
              </a:p>
            </p:txBody>
          </p:sp>
        </p:grpSp>
        <p:sp>
          <p:nvSpPr>
            <p:cNvPr id="74" name="ZoneTexte 73">
              <a:extLst>
                <a:ext uri="{FF2B5EF4-FFF2-40B4-BE49-F238E27FC236}">
                  <a16:creationId xmlns:a16="http://schemas.microsoft.com/office/drawing/2014/main" id="{21190A0E-4B13-D8AE-0C54-A1B67706D273}"/>
                </a:ext>
              </a:extLst>
            </p:cNvPr>
            <p:cNvSpPr txBox="1"/>
            <p:nvPr/>
          </p:nvSpPr>
          <p:spPr>
            <a:xfrm>
              <a:off x="7541726" y="2756460"/>
              <a:ext cx="1301289"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50 %</a:t>
              </a:r>
            </a:p>
          </p:txBody>
        </p:sp>
      </p:grpSp>
      <p:grpSp>
        <p:nvGrpSpPr>
          <p:cNvPr id="75" name="Groupe 74">
            <a:extLst>
              <a:ext uri="{FF2B5EF4-FFF2-40B4-BE49-F238E27FC236}">
                <a16:creationId xmlns:a16="http://schemas.microsoft.com/office/drawing/2014/main" id="{409B5A4B-649B-1D92-A5D2-C777266F68DD}"/>
              </a:ext>
            </a:extLst>
          </p:cNvPr>
          <p:cNvGrpSpPr/>
          <p:nvPr/>
        </p:nvGrpSpPr>
        <p:grpSpPr>
          <a:xfrm>
            <a:off x="1310640" y="1881061"/>
            <a:ext cx="1292052" cy="1598712"/>
            <a:chOff x="1524805" y="1741699"/>
            <a:chExt cx="1594012" cy="1745899"/>
          </a:xfrm>
        </p:grpSpPr>
        <p:sp>
          <p:nvSpPr>
            <p:cNvPr id="76" name="Rectangle 75">
              <a:extLst>
                <a:ext uri="{FF2B5EF4-FFF2-40B4-BE49-F238E27FC236}">
                  <a16:creationId xmlns:a16="http://schemas.microsoft.com/office/drawing/2014/main" id="{7C741005-4B6D-DA54-9D63-B651D47A0E28}"/>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77" name="Triangle isocèle 76">
              <a:extLst>
                <a:ext uri="{FF2B5EF4-FFF2-40B4-BE49-F238E27FC236}">
                  <a16:creationId xmlns:a16="http://schemas.microsoft.com/office/drawing/2014/main" id="{D54A66DB-5F5A-A3EA-1C36-A682327EEDC0}"/>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8" name="Rectangle 77">
              <a:extLst>
                <a:ext uri="{FF2B5EF4-FFF2-40B4-BE49-F238E27FC236}">
                  <a16:creationId xmlns:a16="http://schemas.microsoft.com/office/drawing/2014/main" id="{D79FCD6C-9D9B-CF18-A0ED-0E26D2ED779B}"/>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656297"/>
                  </a:solidFill>
                </a:rPr>
                <a:t>Volailles de chair</a:t>
              </a:r>
            </a:p>
          </p:txBody>
        </p:sp>
      </p:grpSp>
      <p:sp>
        <p:nvSpPr>
          <p:cNvPr id="79" name="ZoneTexte 78">
            <a:extLst>
              <a:ext uri="{FF2B5EF4-FFF2-40B4-BE49-F238E27FC236}">
                <a16:creationId xmlns:a16="http://schemas.microsoft.com/office/drawing/2014/main" id="{A7A8177D-E60D-6236-0A5F-A2FB5706A544}"/>
              </a:ext>
            </a:extLst>
          </p:cNvPr>
          <p:cNvSpPr txBox="1"/>
          <p:nvPr/>
        </p:nvSpPr>
        <p:spPr>
          <a:xfrm>
            <a:off x="1328540" y="2818451"/>
            <a:ext cx="1301289"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9 %</a:t>
            </a:r>
          </a:p>
        </p:txBody>
      </p:sp>
      <p:grpSp>
        <p:nvGrpSpPr>
          <p:cNvPr id="85" name="Groupe 84">
            <a:extLst>
              <a:ext uri="{FF2B5EF4-FFF2-40B4-BE49-F238E27FC236}">
                <a16:creationId xmlns:a16="http://schemas.microsoft.com/office/drawing/2014/main" id="{DA250E42-1F88-38FF-0578-6502D9E4BBC9}"/>
              </a:ext>
            </a:extLst>
          </p:cNvPr>
          <p:cNvGrpSpPr/>
          <p:nvPr/>
        </p:nvGrpSpPr>
        <p:grpSpPr>
          <a:xfrm>
            <a:off x="4745152" y="3787178"/>
            <a:ext cx="1350848" cy="1451342"/>
            <a:chOff x="1524805" y="1741699"/>
            <a:chExt cx="1594012" cy="1745899"/>
          </a:xfrm>
        </p:grpSpPr>
        <p:sp>
          <p:nvSpPr>
            <p:cNvPr id="86" name="Rectangle 85">
              <a:extLst>
                <a:ext uri="{FF2B5EF4-FFF2-40B4-BE49-F238E27FC236}">
                  <a16:creationId xmlns:a16="http://schemas.microsoft.com/office/drawing/2014/main" id="{FE8572D0-A7CF-FE5D-1F33-00F44E0EBD2A}"/>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87" name="Triangle isocèle 86">
              <a:extLst>
                <a:ext uri="{FF2B5EF4-FFF2-40B4-BE49-F238E27FC236}">
                  <a16:creationId xmlns:a16="http://schemas.microsoft.com/office/drawing/2014/main" id="{CABBD061-A7A8-8296-83F0-233B96377CC6}"/>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88" name="Rectangle 87">
              <a:extLst>
                <a:ext uri="{FF2B5EF4-FFF2-40B4-BE49-F238E27FC236}">
                  <a16:creationId xmlns:a16="http://schemas.microsoft.com/office/drawing/2014/main" id="{CE57670B-B000-76D5-856A-04F2E51E70E4}"/>
                </a:ext>
              </a:extLst>
            </p:cNvPr>
            <p:cNvSpPr/>
            <p:nvPr/>
          </p:nvSpPr>
          <p:spPr>
            <a:xfrm>
              <a:off x="1524805" y="1741699"/>
              <a:ext cx="1594012" cy="710312"/>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rgbClr val="656297"/>
                  </a:solidFill>
                </a:rPr>
                <a:t>Légumes</a:t>
              </a:r>
            </a:p>
            <a:p>
              <a:pPr algn="ctr"/>
              <a:r>
                <a:rPr lang="fr-FR" sz="1300" b="1">
                  <a:solidFill>
                    <a:srgbClr val="656297"/>
                  </a:solidFill>
                </a:rPr>
                <a:t>Pommes </a:t>
              </a:r>
            </a:p>
            <a:p>
              <a:pPr algn="ctr"/>
              <a:r>
                <a:rPr lang="fr-FR" sz="1300" b="1">
                  <a:solidFill>
                    <a:srgbClr val="656297"/>
                  </a:solidFill>
                </a:rPr>
                <a:t>de terre</a:t>
              </a:r>
            </a:p>
          </p:txBody>
        </p:sp>
      </p:grpSp>
      <p:grpSp>
        <p:nvGrpSpPr>
          <p:cNvPr id="95" name="Groupe 94">
            <a:extLst>
              <a:ext uri="{FF2B5EF4-FFF2-40B4-BE49-F238E27FC236}">
                <a16:creationId xmlns:a16="http://schemas.microsoft.com/office/drawing/2014/main" id="{3F3E0512-2C23-F96C-5C4B-E095C915455B}"/>
              </a:ext>
            </a:extLst>
          </p:cNvPr>
          <p:cNvGrpSpPr/>
          <p:nvPr/>
        </p:nvGrpSpPr>
        <p:grpSpPr>
          <a:xfrm>
            <a:off x="9786727" y="1857617"/>
            <a:ext cx="1299535" cy="1571383"/>
            <a:chOff x="1524805" y="1741699"/>
            <a:chExt cx="1594012" cy="1745899"/>
          </a:xfrm>
        </p:grpSpPr>
        <p:sp>
          <p:nvSpPr>
            <p:cNvPr id="96" name="Rectangle 95">
              <a:extLst>
                <a:ext uri="{FF2B5EF4-FFF2-40B4-BE49-F238E27FC236}">
                  <a16:creationId xmlns:a16="http://schemas.microsoft.com/office/drawing/2014/main" id="{72DB18B4-FBE1-D0F5-BA3F-D19C3968031E}"/>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97" name="Triangle isocèle 96">
              <a:extLst>
                <a:ext uri="{FF2B5EF4-FFF2-40B4-BE49-F238E27FC236}">
                  <a16:creationId xmlns:a16="http://schemas.microsoft.com/office/drawing/2014/main" id="{CEB75320-EB99-E42C-E759-901DA4AE6332}"/>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98" name="Rectangle 97">
              <a:extLst>
                <a:ext uri="{FF2B5EF4-FFF2-40B4-BE49-F238E27FC236}">
                  <a16:creationId xmlns:a16="http://schemas.microsoft.com/office/drawing/2014/main" id="{8207850B-47B6-0E65-A063-65205EB63D64}"/>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656297"/>
                  </a:solidFill>
                </a:rPr>
                <a:t>Mytiliculture</a:t>
              </a:r>
            </a:p>
          </p:txBody>
        </p:sp>
      </p:grpSp>
      <p:grpSp>
        <p:nvGrpSpPr>
          <p:cNvPr id="4" name="Groupe 3">
            <a:extLst>
              <a:ext uri="{FF2B5EF4-FFF2-40B4-BE49-F238E27FC236}">
                <a16:creationId xmlns:a16="http://schemas.microsoft.com/office/drawing/2014/main" id="{C2A7331F-7EFC-65A1-B93E-658EF1CF53E0}"/>
              </a:ext>
            </a:extLst>
          </p:cNvPr>
          <p:cNvGrpSpPr/>
          <p:nvPr/>
        </p:nvGrpSpPr>
        <p:grpSpPr>
          <a:xfrm>
            <a:off x="7726925" y="3787178"/>
            <a:ext cx="1298398" cy="1452834"/>
            <a:chOff x="1524805" y="1741699"/>
            <a:chExt cx="1594012" cy="1745899"/>
          </a:xfrm>
        </p:grpSpPr>
        <p:sp>
          <p:nvSpPr>
            <p:cNvPr id="5" name="Rectangle 4">
              <a:extLst>
                <a:ext uri="{FF2B5EF4-FFF2-40B4-BE49-F238E27FC236}">
                  <a16:creationId xmlns:a16="http://schemas.microsoft.com/office/drawing/2014/main" id="{2B29C8B3-532B-233F-27AC-9C1206133510}"/>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6" name="Triangle isocèle 5">
              <a:extLst>
                <a:ext uri="{FF2B5EF4-FFF2-40B4-BE49-F238E27FC236}">
                  <a16:creationId xmlns:a16="http://schemas.microsoft.com/office/drawing/2014/main" id="{31F13CDF-AE38-6115-94D3-AC50CD086DB6}"/>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 name="Rectangle 6">
              <a:extLst>
                <a:ext uri="{FF2B5EF4-FFF2-40B4-BE49-F238E27FC236}">
                  <a16:creationId xmlns:a16="http://schemas.microsoft.com/office/drawing/2014/main" id="{F774CA7D-1943-79D8-DCCD-BC17A507F565}"/>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Pêche</a:t>
              </a:r>
            </a:p>
          </p:txBody>
        </p:sp>
      </p:grpSp>
      <p:sp>
        <p:nvSpPr>
          <p:cNvPr id="8" name="ZoneTexte 7">
            <a:extLst>
              <a:ext uri="{FF2B5EF4-FFF2-40B4-BE49-F238E27FC236}">
                <a16:creationId xmlns:a16="http://schemas.microsoft.com/office/drawing/2014/main" id="{DB126A5C-8E0D-B2C3-46CA-B1AE89501DFE}"/>
              </a:ext>
            </a:extLst>
          </p:cNvPr>
          <p:cNvSpPr txBox="1"/>
          <p:nvPr/>
        </p:nvSpPr>
        <p:spPr>
          <a:xfrm>
            <a:off x="7677322" y="4350324"/>
            <a:ext cx="1298399" cy="769441"/>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00000"/>
              </a:lnSpc>
            </a:pPr>
            <a:r>
              <a:rPr lang="fr-FR" sz="2400" spc="-50">
                <a:solidFill>
                  <a:srgbClr val="656297"/>
                </a:solidFill>
                <a:ea typeface="Verdana"/>
              </a:rPr>
              <a:t>1 000</a:t>
            </a:r>
          </a:p>
          <a:p>
            <a:pPr algn="ctr">
              <a:lnSpc>
                <a:spcPct val="100000"/>
              </a:lnSpc>
            </a:pPr>
            <a:r>
              <a:rPr lang="fr-FR" sz="2000" spc="-50">
                <a:solidFill>
                  <a:srgbClr val="656297"/>
                </a:solidFill>
                <a:ea typeface="Verdana"/>
              </a:rPr>
              <a:t>tonnes</a:t>
            </a:r>
          </a:p>
        </p:txBody>
      </p:sp>
      <p:sp>
        <p:nvSpPr>
          <p:cNvPr id="10" name="ZoneTexte 9">
            <a:extLst>
              <a:ext uri="{FF2B5EF4-FFF2-40B4-BE49-F238E27FC236}">
                <a16:creationId xmlns:a16="http://schemas.microsoft.com/office/drawing/2014/main" id="{2D60A1D2-3D8D-2A4E-83C4-F627FC477870}"/>
              </a:ext>
            </a:extLst>
          </p:cNvPr>
          <p:cNvSpPr txBox="1"/>
          <p:nvPr/>
        </p:nvSpPr>
        <p:spPr>
          <a:xfrm>
            <a:off x="2367862" y="1514830"/>
            <a:ext cx="10293840" cy="261610"/>
          </a:xfrm>
          <a:prstGeom prst="rect">
            <a:avLst/>
          </a:prstGeom>
          <a:noFill/>
        </p:spPr>
        <p:txBody>
          <a:bodyPr wrap="square">
            <a:spAutoFit/>
          </a:bodyPr>
          <a:lstStyle/>
          <a:p>
            <a:r>
              <a:rPr lang="fr-FR" sz="1100" b="1">
                <a:solidFill>
                  <a:schemeClr val="bg1"/>
                </a:solidFill>
              </a:rPr>
              <a:t>Contribution &gt; au poids actuel de la filière normande dans la production nationale </a:t>
            </a:r>
          </a:p>
        </p:txBody>
      </p:sp>
      <p:sp>
        <p:nvSpPr>
          <p:cNvPr id="15" name="ZoneTexte 14">
            <a:extLst>
              <a:ext uri="{FF2B5EF4-FFF2-40B4-BE49-F238E27FC236}">
                <a16:creationId xmlns:a16="http://schemas.microsoft.com/office/drawing/2014/main" id="{60CEA21D-B2F6-8FA2-0C12-B867FBDCA5AF}"/>
              </a:ext>
            </a:extLst>
          </p:cNvPr>
          <p:cNvSpPr txBox="1"/>
          <p:nvPr/>
        </p:nvSpPr>
        <p:spPr>
          <a:xfrm>
            <a:off x="9786727" y="2833467"/>
            <a:ext cx="1394078"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50 %</a:t>
            </a:r>
          </a:p>
        </p:txBody>
      </p:sp>
      <p:grpSp>
        <p:nvGrpSpPr>
          <p:cNvPr id="16" name="Groupe 15">
            <a:extLst>
              <a:ext uri="{FF2B5EF4-FFF2-40B4-BE49-F238E27FC236}">
                <a16:creationId xmlns:a16="http://schemas.microsoft.com/office/drawing/2014/main" id="{6B10280B-BDF0-ABED-4810-E7365B0B3883}"/>
              </a:ext>
            </a:extLst>
          </p:cNvPr>
          <p:cNvGrpSpPr/>
          <p:nvPr/>
        </p:nvGrpSpPr>
        <p:grpSpPr>
          <a:xfrm>
            <a:off x="8329457" y="1862194"/>
            <a:ext cx="1325077" cy="1598047"/>
            <a:chOff x="1524805" y="1741699"/>
            <a:chExt cx="1594012" cy="1745899"/>
          </a:xfrm>
        </p:grpSpPr>
        <p:sp>
          <p:nvSpPr>
            <p:cNvPr id="17" name="Rectangle 16">
              <a:extLst>
                <a:ext uri="{FF2B5EF4-FFF2-40B4-BE49-F238E27FC236}">
                  <a16:creationId xmlns:a16="http://schemas.microsoft.com/office/drawing/2014/main" id="{DFE74328-C3B6-42EE-8983-8D3460A3FA22}"/>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18" name="Triangle isocèle 17">
              <a:extLst>
                <a:ext uri="{FF2B5EF4-FFF2-40B4-BE49-F238E27FC236}">
                  <a16:creationId xmlns:a16="http://schemas.microsoft.com/office/drawing/2014/main" id="{3730A776-C2DA-0932-74E0-C316A01E84FB}"/>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 name="Rectangle 18">
              <a:extLst>
                <a:ext uri="{FF2B5EF4-FFF2-40B4-BE49-F238E27FC236}">
                  <a16:creationId xmlns:a16="http://schemas.microsoft.com/office/drawing/2014/main" id="{FE9484F1-8783-FC6A-9040-316789DF78AC}"/>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rgbClr val="656297"/>
                  </a:solidFill>
                </a:rPr>
                <a:t>Pisciculture</a:t>
              </a:r>
            </a:p>
          </p:txBody>
        </p:sp>
      </p:grpSp>
      <p:sp>
        <p:nvSpPr>
          <p:cNvPr id="20" name="ZoneTexte 19">
            <a:extLst>
              <a:ext uri="{FF2B5EF4-FFF2-40B4-BE49-F238E27FC236}">
                <a16:creationId xmlns:a16="http://schemas.microsoft.com/office/drawing/2014/main" id="{7E0F0D68-99F3-3E1B-CBF2-BB143AB72954}"/>
              </a:ext>
            </a:extLst>
          </p:cNvPr>
          <p:cNvSpPr txBox="1"/>
          <p:nvPr/>
        </p:nvSpPr>
        <p:spPr>
          <a:xfrm>
            <a:off x="8311308" y="2819997"/>
            <a:ext cx="1394078"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50 %</a:t>
            </a:r>
          </a:p>
        </p:txBody>
      </p:sp>
      <p:sp>
        <p:nvSpPr>
          <p:cNvPr id="21" name="Rectangle 20">
            <a:extLst>
              <a:ext uri="{FF2B5EF4-FFF2-40B4-BE49-F238E27FC236}">
                <a16:creationId xmlns:a16="http://schemas.microsoft.com/office/drawing/2014/main" id="{54CAAF66-3F65-CDB9-2146-A0DB7FE1CF0C}"/>
              </a:ext>
            </a:extLst>
          </p:cNvPr>
          <p:cNvSpPr/>
          <p:nvPr/>
        </p:nvSpPr>
        <p:spPr>
          <a:xfrm>
            <a:off x="1209294" y="1514830"/>
            <a:ext cx="9971511" cy="20068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a:extLst>
              <a:ext uri="{FF2B5EF4-FFF2-40B4-BE49-F238E27FC236}">
                <a16:creationId xmlns:a16="http://schemas.microsoft.com/office/drawing/2014/main" id="{E67E7EA6-922A-B3CB-FC20-7A005A98DF2F}"/>
              </a:ext>
            </a:extLst>
          </p:cNvPr>
          <p:cNvGrpSpPr/>
          <p:nvPr/>
        </p:nvGrpSpPr>
        <p:grpSpPr>
          <a:xfrm>
            <a:off x="6249109" y="3778314"/>
            <a:ext cx="1350848" cy="1451342"/>
            <a:chOff x="1524805" y="1741699"/>
            <a:chExt cx="1594012" cy="1745899"/>
          </a:xfrm>
        </p:grpSpPr>
        <p:sp>
          <p:nvSpPr>
            <p:cNvPr id="29" name="Rectangle 28">
              <a:extLst>
                <a:ext uri="{FF2B5EF4-FFF2-40B4-BE49-F238E27FC236}">
                  <a16:creationId xmlns:a16="http://schemas.microsoft.com/office/drawing/2014/main" id="{40305E1E-4D13-0C21-90B1-099A6495283D}"/>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30" name="Triangle isocèle 29">
              <a:extLst>
                <a:ext uri="{FF2B5EF4-FFF2-40B4-BE49-F238E27FC236}">
                  <a16:creationId xmlns:a16="http://schemas.microsoft.com/office/drawing/2014/main" id="{347F5483-68C1-1A20-0552-9CFB67FAD07B}"/>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1" name="Rectangle 30">
              <a:extLst>
                <a:ext uri="{FF2B5EF4-FFF2-40B4-BE49-F238E27FC236}">
                  <a16:creationId xmlns:a16="http://schemas.microsoft.com/office/drawing/2014/main" id="{42EECADF-0F84-EFF6-7F98-AE5614584D16}"/>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Grandes cultures</a:t>
              </a:r>
            </a:p>
          </p:txBody>
        </p:sp>
      </p:grpSp>
      <p:sp>
        <p:nvSpPr>
          <p:cNvPr id="32" name="ZoneTexte 31">
            <a:extLst>
              <a:ext uri="{FF2B5EF4-FFF2-40B4-BE49-F238E27FC236}">
                <a16:creationId xmlns:a16="http://schemas.microsoft.com/office/drawing/2014/main" id="{49CA4321-91CB-C9C4-A678-68119FE57D72}"/>
              </a:ext>
            </a:extLst>
          </p:cNvPr>
          <p:cNvSpPr txBox="1"/>
          <p:nvPr/>
        </p:nvSpPr>
        <p:spPr>
          <a:xfrm>
            <a:off x="4762288" y="4512266"/>
            <a:ext cx="1345773"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5%</a:t>
            </a:r>
          </a:p>
        </p:txBody>
      </p:sp>
      <p:sp>
        <p:nvSpPr>
          <p:cNvPr id="89" name="ZoneTexte 88">
            <a:extLst>
              <a:ext uri="{FF2B5EF4-FFF2-40B4-BE49-F238E27FC236}">
                <a16:creationId xmlns:a16="http://schemas.microsoft.com/office/drawing/2014/main" id="{337A3F73-17D9-4948-5EC0-EF5B421C761C}"/>
              </a:ext>
            </a:extLst>
          </p:cNvPr>
          <p:cNvSpPr txBox="1"/>
          <p:nvPr/>
        </p:nvSpPr>
        <p:spPr>
          <a:xfrm>
            <a:off x="6261170" y="4556328"/>
            <a:ext cx="1338787" cy="408638"/>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000" spc="-50">
                <a:solidFill>
                  <a:srgbClr val="656297"/>
                </a:solidFill>
                <a:ea typeface="Verdana"/>
              </a:rPr>
              <a:t>Stabilité</a:t>
            </a:r>
          </a:p>
        </p:txBody>
      </p:sp>
      <p:grpSp>
        <p:nvGrpSpPr>
          <p:cNvPr id="33" name="Groupe 32">
            <a:extLst>
              <a:ext uri="{FF2B5EF4-FFF2-40B4-BE49-F238E27FC236}">
                <a16:creationId xmlns:a16="http://schemas.microsoft.com/office/drawing/2014/main" id="{038DC885-EE88-4450-509C-D0964FD1E04C}"/>
              </a:ext>
            </a:extLst>
          </p:cNvPr>
          <p:cNvGrpSpPr/>
          <p:nvPr/>
        </p:nvGrpSpPr>
        <p:grpSpPr>
          <a:xfrm>
            <a:off x="3312803" y="3787178"/>
            <a:ext cx="1298398" cy="1452834"/>
            <a:chOff x="1524805" y="1741699"/>
            <a:chExt cx="1594012" cy="1745899"/>
          </a:xfrm>
        </p:grpSpPr>
        <p:sp>
          <p:nvSpPr>
            <p:cNvPr id="34" name="Rectangle 33">
              <a:extLst>
                <a:ext uri="{FF2B5EF4-FFF2-40B4-BE49-F238E27FC236}">
                  <a16:creationId xmlns:a16="http://schemas.microsoft.com/office/drawing/2014/main" id="{890ACA1F-857E-6335-3404-B28D5FED0404}"/>
                </a:ext>
              </a:extLst>
            </p:cNvPr>
            <p:cNvSpPr/>
            <p:nvPr/>
          </p:nvSpPr>
          <p:spPr>
            <a:xfrm>
              <a:off x="1524805" y="2452012"/>
              <a:ext cx="1594012" cy="1035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FFFFFF"/>
                </a:solidFill>
              </a:endParaRPr>
            </a:p>
          </p:txBody>
        </p:sp>
        <p:sp>
          <p:nvSpPr>
            <p:cNvPr id="35" name="Triangle isocèle 34">
              <a:extLst>
                <a:ext uri="{FF2B5EF4-FFF2-40B4-BE49-F238E27FC236}">
                  <a16:creationId xmlns:a16="http://schemas.microsoft.com/office/drawing/2014/main" id="{DEF1EC77-2FA2-DAF9-A444-63C90DE5ABBC}"/>
                </a:ext>
              </a:extLst>
            </p:cNvPr>
            <p:cNvSpPr/>
            <p:nvPr/>
          </p:nvSpPr>
          <p:spPr>
            <a:xfrm rot="10800000">
              <a:off x="2181978" y="2435930"/>
              <a:ext cx="279665" cy="168054"/>
            </a:xfrm>
            <a:prstGeom prst="triangle">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6" name="Rectangle 35">
              <a:extLst>
                <a:ext uri="{FF2B5EF4-FFF2-40B4-BE49-F238E27FC236}">
                  <a16:creationId xmlns:a16="http://schemas.microsoft.com/office/drawing/2014/main" id="{B415E47D-C364-E56C-CEAD-CD236B907968}"/>
                </a:ext>
              </a:extLst>
            </p:cNvPr>
            <p:cNvSpPr/>
            <p:nvPr/>
          </p:nvSpPr>
          <p:spPr>
            <a:xfrm>
              <a:off x="1524805" y="1741699"/>
              <a:ext cx="1594012" cy="710313"/>
            </a:xfrm>
            <a:prstGeom prst="rect">
              <a:avLst/>
            </a:prstGeom>
            <a:solidFill>
              <a:srgbClr val="DB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656297"/>
                  </a:solidFill>
                </a:rPr>
                <a:t>Porcs</a:t>
              </a:r>
            </a:p>
          </p:txBody>
        </p:sp>
      </p:grpSp>
      <p:sp>
        <p:nvSpPr>
          <p:cNvPr id="37" name="ZoneTexte 36">
            <a:extLst>
              <a:ext uri="{FF2B5EF4-FFF2-40B4-BE49-F238E27FC236}">
                <a16:creationId xmlns:a16="http://schemas.microsoft.com/office/drawing/2014/main" id="{8C09485D-C33B-D1D5-533D-FE316153EA9A}"/>
              </a:ext>
            </a:extLst>
          </p:cNvPr>
          <p:cNvSpPr txBox="1"/>
          <p:nvPr/>
        </p:nvSpPr>
        <p:spPr>
          <a:xfrm>
            <a:off x="3350918" y="4502023"/>
            <a:ext cx="1241125" cy="487762"/>
          </a:xfrm>
          <a:prstGeom prst="rect">
            <a:avLst/>
          </a:prstGeom>
          <a:noFill/>
        </p:spPr>
        <p:txBody>
          <a:bodyPr wrap="square" anchor="b" anchorCtr="0">
            <a:spAutoFit/>
          </a:bodyPr>
          <a:lstStyle>
            <a:defPPr>
              <a:defRPr lang="fr-FR"/>
            </a:defPPr>
            <a:lvl1pPr>
              <a:lnSpc>
                <a:spcPct val="107000"/>
              </a:lnSpc>
              <a:defRPr sz="1200" b="1">
                <a:solidFill>
                  <a:srgbClr val="E94F2D"/>
                </a:solidFill>
                <a:latin typeface="+mj-lt"/>
                <a:ea typeface="+mj-ea"/>
                <a:cs typeface="+mj-cs"/>
              </a:defRPr>
            </a:lvl1pPr>
          </a:lstStyle>
          <a:p>
            <a:pPr algn="ctr">
              <a:lnSpc>
                <a:spcPct val="113999"/>
              </a:lnSpc>
            </a:pPr>
            <a:r>
              <a:rPr lang="fr-FR" sz="2500" spc="-50">
                <a:solidFill>
                  <a:srgbClr val="656297"/>
                </a:solidFill>
                <a:ea typeface="Verdana"/>
              </a:rPr>
              <a:t>10%</a:t>
            </a:r>
          </a:p>
        </p:txBody>
      </p:sp>
    </p:spTree>
    <p:extLst>
      <p:ext uri="{BB962C8B-B14F-4D97-AF65-F5344CB8AC3E}">
        <p14:creationId xmlns:p14="http://schemas.microsoft.com/office/powerpoint/2010/main" val="342790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E2E3-2AD4-8458-0600-5FD58236F15C}"/>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B56FF2F2-72B9-5A35-71E7-1FD3E66AAD03}"/>
              </a:ext>
            </a:extLst>
          </p:cNvPr>
          <p:cNvSpPr>
            <a:spLocks noGrp="1"/>
          </p:cNvSpPr>
          <p:nvPr>
            <p:ph type="title"/>
          </p:nvPr>
        </p:nvSpPr>
        <p:spPr/>
        <p:txBody>
          <a:bodyPr/>
          <a:lstStyle/>
          <a:p>
            <a:r>
              <a:rPr lang="fr-FR"/>
              <a:t>Filières à fort potentiel identifié</a:t>
            </a:r>
          </a:p>
        </p:txBody>
      </p:sp>
      <p:sp>
        <p:nvSpPr>
          <p:cNvPr id="8" name="Sous-titre 2">
            <a:extLst>
              <a:ext uri="{FF2B5EF4-FFF2-40B4-BE49-F238E27FC236}">
                <a16:creationId xmlns:a16="http://schemas.microsoft.com/office/drawing/2014/main" id="{05141237-AA6F-134D-5272-BF1CF0AC2992}"/>
              </a:ext>
            </a:extLst>
          </p:cNvPr>
          <p:cNvSpPr txBox="1">
            <a:spLocks/>
          </p:cNvSpPr>
          <p:nvPr/>
        </p:nvSpPr>
        <p:spPr>
          <a:xfrm>
            <a:off x="1874272" y="1440136"/>
            <a:ext cx="9830047" cy="428400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b="1">
                <a:solidFill>
                  <a:srgbClr val="656297"/>
                </a:solidFill>
                <a:latin typeface="+mj-lt"/>
                <a:ea typeface="Verdana" panose="020B0604030504040204" pitchFamily="34" charset="0"/>
              </a:rPr>
              <a:t>Volailles</a:t>
            </a:r>
            <a:endParaRPr lang="fr-FR" sz="2200" b="1">
              <a:solidFill>
                <a:srgbClr val="00B0F0"/>
              </a:solidFill>
              <a:latin typeface="+mj-lt"/>
              <a:ea typeface="Arial"/>
              <a:cs typeface="Arial"/>
            </a:endParaRPr>
          </a:p>
          <a:p>
            <a:pPr>
              <a:lnSpc>
                <a:spcPts val="1425"/>
              </a:lnSpc>
              <a:buFont typeface="Wingdings" panose="05000000000000000000" pitchFamily="2" charset="2"/>
              <a:buChar char="§"/>
            </a:pPr>
            <a:r>
              <a:rPr lang="fr-FR" sz="1900" b="1">
                <a:solidFill>
                  <a:srgbClr val="656297"/>
                </a:solidFill>
                <a:ea typeface="Arial"/>
                <a:cs typeface="Arial"/>
              </a:rPr>
              <a:t>Poulet : </a:t>
            </a:r>
            <a:r>
              <a:rPr lang="fr-FR" sz="1600">
                <a:ea typeface="Arial"/>
                <a:cs typeface="Arial"/>
              </a:rPr>
              <a:t>19 nouveaux poulaillers du quotidien/an (1 500m2) et 16 nouveaux poulaillers Label Rouge ou fermiers/an (400m²)​</a:t>
            </a:r>
          </a:p>
          <a:p>
            <a:pPr>
              <a:lnSpc>
                <a:spcPts val="1425"/>
              </a:lnSpc>
              <a:buFont typeface="Wingdings" panose="05000000000000000000" pitchFamily="2" charset="2"/>
              <a:buChar char="§"/>
            </a:pPr>
            <a:r>
              <a:rPr lang="fr-FR" sz="1900" b="1">
                <a:solidFill>
                  <a:srgbClr val="656297"/>
                </a:solidFill>
                <a:ea typeface="Arial"/>
                <a:cs typeface="Arial"/>
              </a:rPr>
              <a:t>Œufs : </a:t>
            </a:r>
            <a:r>
              <a:rPr lang="fr-FR" sz="1600">
                <a:ea typeface="Arial"/>
                <a:cs typeface="Arial"/>
              </a:rPr>
              <a:t>13 nouveaux poulaillers /an</a:t>
            </a:r>
          </a:p>
          <a:p>
            <a:pPr marL="0" indent="0">
              <a:lnSpc>
                <a:spcPts val="1425"/>
              </a:lnSpc>
              <a:buNone/>
            </a:pPr>
            <a:endParaRPr lang="fr-FR" sz="1100">
              <a:solidFill>
                <a:srgbClr val="656297"/>
              </a:solidFill>
              <a:ea typeface="Arial"/>
              <a:cs typeface="Arial"/>
            </a:endParaRPr>
          </a:p>
          <a:p>
            <a:pPr marL="0" indent="0">
              <a:buNone/>
            </a:pPr>
            <a:r>
              <a:rPr lang="fr-FR" sz="2200" b="1">
                <a:solidFill>
                  <a:srgbClr val="656297"/>
                </a:solidFill>
                <a:ea typeface="Verdana" panose="020B0604030504040204" pitchFamily="34" charset="0"/>
              </a:rPr>
              <a:t>Viande</a:t>
            </a:r>
            <a:endParaRPr lang="fr-FR" sz="2200" b="1">
              <a:solidFill>
                <a:srgbClr val="00B0F0"/>
              </a:solidFill>
              <a:ea typeface="Verdana" panose="020B0604030504040204" pitchFamily="34" charset="0"/>
              <a:cs typeface="Arial"/>
            </a:endParaRPr>
          </a:p>
          <a:p>
            <a:pPr>
              <a:buFont typeface="Wingdings" panose="05000000000000000000" pitchFamily="2" charset="2"/>
              <a:buChar char="§"/>
            </a:pPr>
            <a:r>
              <a:rPr lang="en-US" sz="1900" b="1">
                <a:solidFill>
                  <a:srgbClr val="656297"/>
                </a:solidFill>
                <a:cs typeface="Arial"/>
              </a:rPr>
              <a:t>Jeunes </a:t>
            </a:r>
            <a:r>
              <a:rPr lang="en-US" sz="1900" b="1" err="1">
                <a:solidFill>
                  <a:srgbClr val="656297"/>
                </a:solidFill>
                <a:cs typeface="Arial"/>
              </a:rPr>
              <a:t>Bovins</a:t>
            </a:r>
            <a:r>
              <a:rPr lang="en-US" sz="1900" b="1">
                <a:solidFill>
                  <a:srgbClr val="656297"/>
                </a:solidFill>
                <a:cs typeface="Arial"/>
              </a:rPr>
              <a:t> : </a:t>
            </a:r>
            <a:r>
              <a:rPr lang="en-US" sz="1600">
                <a:cs typeface="Arial"/>
              </a:rPr>
              <a:t>6 100 places/an (</a:t>
            </a:r>
            <a:r>
              <a:rPr lang="en-US" sz="1600" err="1">
                <a:cs typeface="Arial"/>
              </a:rPr>
              <a:t>réaménagement</a:t>
            </a:r>
            <a:r>
              <a:rPr lang="en-US" sz="1600">
                <a:cs typeface="Arial"/>
              </a:rPr>
              <a:t> de </a:t>
            </a:r>
            <a:r>
              <a:rPr lang="en-US" sz="1600" err="1">
                <a:cs typeface="Arial"/>
              </a:rPr>
              <a:t>bâtiments</a:t>
            </a:r>
            <a:r>
              <a:rPr lang="en-US" sz="1600">
                <a:cs typeface="Arial"/>
              </a:rPr>
              <a:t> </a:t>
            </a:r>
            <a:r>
              <a:rPr lang="en-US" sz="1600" err="1">
                <a:cs typeface="Arial"/>
              </a:rPr>
              <a:t>existants</a:t>
            </a:r>
            <a:r>
              <a:rPr lang="en-US" sz="1600">
                <a:cs typeface="Arial"/>
              </a:rPr>
              <a:t>) </a:t>
            </a:r>
            <a:endParaRPr lang="en-US" sz="1600">
              <a:ea typeface="Verdana"/>
              <a:cs typeface="Arial"/>
            </a:endParaRPr>
          </a:p>
          <a:p>
            <a:pPr>
              <a:buFont typeface="Wingdings" panose="05000000000000000000" pitchFamily="2" charset="2"/>
              <a:buChar char="§"/>
            </a:pPr>
            <a:r>
              <a:rPr lang="fr-FR" sz="1900" b="1">
                <a:solidFill>
                  <a:srgbClr val="656297"/>
                </a:solidFill>
                <a:cs typeface="Arial"/>
              </a:rPr>
              <a:t>Veaux sevrés : </a:t>
            </a:r>
            <a:r>
              <a:rPr lang="fr-FR" sz="1600">
                <a:cs typeface="Arial"/>
              </a:rPr>
              <a:t>545 places/an</a:t>
            </a:r>
          </a:p>
          <a:p>
            <a:pPr>
              <a:buFont typeface="Wingdings" panose="05000000000000000000" pitchFamily="2" charset="2"/>
              <a:buChar char="§"/>
            </a:pPr>
            <a:r>
              <a:rPr lang="fr-FR" sz="1900" b="1">
                <a:solidFill>
                  <a:srgbClr val="656297"/>
                </a:solidFill>
                <a:cs typeface="Arial"/>
              </a:rPr>
              <a:t>Création de bergeries</a:t>
            </a:r>
          </a:p>
          <a:p>
            <a:pPr marL="0" indent="0">
              <a:buNone/>
            </a:pPr>
            <a:endParaRPr lang="fr-FR" sz="1100" b="1">
              <a:solidFill>
                <a:srgbClr val="656297"/>
              </a:solidFill>
              <a:ea typeface="Verdana" panose="020B0604030504040204" pitchFamily="34" charset="0"/>
            </a:endParaRPr>
          </a:p>
          <a:p>
            <a:pPr marL="0" indent="0">
              <a:buNone/>
            </a:pPr>
            <a:r>
              <a:rPr lang="fr-FR" sz="2200" b="1">
                <a:solidFill>
                  <a:srgbClr val="656297"/>
                </a:solidFill>
                <a:ea typeface="Verdana" panose="020B0604030504040204" pitchFamily="34" charset="0"/>
              </a:rPr>
              <a:t>Pisciculture</a:t>
            </a:r>
          </a:p>
          <a:p>
            <a:pPr>
              <a:lnSpc>
                <a:spcPct val="170000"/>
              </a:lnSpc>
              <a:spcBef>
                <a:spcPts val="0"/>
              </a:spcBef>
              <a:buFont typeface="Wingdings" panose="05000000000000000000" pitchFamily="2" charset="2"/>
              <a:buChar char="§"/>
            </a:pPr>
            <a:r>
              <a:rPr lang="fr-FR" sz="1500">
                <a:cs typeface="Arial"/>
              </a:rPr>
              <a:t>Identification et étude de faisabilité des zones propices au développement de nouvelles structures piscicoles sur le territoire normand</a:t>
            </a:r>
            <a:endParaRPr lang="fr-FR" sz="1500">
              <a:ea typeface="Verdana"/>
              <a:cs typeface="Arial"/>
            </a:endParaRPr>
          </a:p>
          <a:p>
            <a:pPr>
              <a:buFont typeface="Wingdings" panose="05000000000000000000" pitchFamily="2" charset="2"/>
              <a:buChar char="§"/>
            </a:pPr>
            <a:r>
              <a:rPr lang="fr-FR" sz="1500">
                <a:cs typeface="Arial"/>
              </a:rPr>
              <a:t>Optimisation des sites existants sur rivière et forage : augmentation d’autorisation de production </a:t>
            </a:r>
          </a:p>
          <a:p>
            <a:pPr>
              <a:buFont typeface="Wingdings" panose="05000000000000000000" pitchFamily="2" charset="2"/>
              <a:buChar char="§"/>
            </a:pPr>
            <a:r>
              <a:rPr lang="fr-FR" sz="1500">
                <a:cs typeface="Arial"/>
              </a:rPr>
              <a:t>Montée en puissance du site en mer : expérimentation de l'aquaculture off-shore et en parc éolien</a:t>
            </a:r>
          </a:p>
          <a:p>
            <a:pPr>
              <a:buFont typeface="Wingdings" panose="05000000000000000000" pitchFamily="2" charset="2"/>
              <a:buChar char="§"/>
            </a:pPr>
            <a:endParaRPr lang="fr-FR" sz="1500">
              <a:cs typeface="Arial"/>
            </a:endParaRPr>
          </a:p>
          <a:p>
            <a:pPr marL="0" indent="0">
              <a:buNone/>
            </a:pPr>
            <a:endParaRPr lang="fr-FR" sz="2000" b="1">
              <a:solidFill>
                <a:srgbClr val="656297"/>
              </a:solidFill>
              <a:cs typeface="Arial"/>
            </a:endParaRPr>
          </a:p>
        </p:txBody>
      </p:sp>
      <p:grpSp>
        <p:nvGrpSpPr>
          <p:cNvPr id="2" name="Groupe 1">
            <a:extLst>
              <a:ext uri="{FF2B5EF4-FFF2-40B4-BE49-F238E27FC236}">
                <a16:creationId xmlns:a16="http://schemas.microsoft.com/office/drawing/2014/main" id="{3C257077-6A22-3A11-02A4-68A56A788FDB}"/>
              </a:ext>
            </a:extLst>
          </p:cNvPr>
          <p:cNvGrpSpPr/>
          <p:nvPr/>
        </p:nvGrpSpPr>
        <p:grpSpPr>
          <a:xfrm>
            <a:off x="1019733" y="1390898"/>
            <a:ext cx="689684" cy="689684"/>
            <a:chOff x="1799827" y="1760177"/>
            <a:chExt cx="730800" cy="730800"/>
          </a:xfrm>
        </p:grpSpPr>
        <p:sp>
          <p:nvSpPr>
            <p:cNvPr id="3" name="Ellipse 2">
              <a:extLst>
                <a:ext uri="{FF2B5EF4-FFF2-40B4-BE49-F238E27FC236}">
                  <a16:creationId xmlns:a16="http://schemas.microsoft.com/office/drawing/2014/main" id="{5F6045AB-7C4A-BD88-796F-07164BBC67BE}"/>
                </a:ext>
              </a:extLst>
            </p:cNvPr>
            <p:cNvSpPr/>
            <p:nvPr/>
          </p:nvSpPr>
          <p:spPr>
            <a:xfrm>
              <a:off x="1799827" y="1760177"/>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4" name="Graphique 3">
              <a:extLst>
                <a:ext uri="{FF2B5EF4-FFF2-40B4-BE49-F238E27FC236}">
                  <a16:creationId xmlns:a16="http://schemas.microsoft.com/office/drawing/2014/main" id="{5E1AE73D-A4B4-1DED-EF91-3C8A4F273F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74511" y="1873340"/>
              <a:ext cx="381432" cy="504474"/>
            </a:xfrm>
            <a:prstGeom prst="rect">
              <a:avLst/>
            </a:prstGeom>
          </p:spPr>
        </p:pic>
      </p:grpSp>
      <p:grpSp>
        <p:nvGrpSpPr>
          <p:cNvPr id="5" name="Groupe 4">
            <a:extLst>
              <a:ext uri="{FF2B5EF4-FFF2-40B4-BE49-F238E27FC236}">
                <a16:creationId xmlns:a16="http://schemas.microsoft.com/office/drawing/2014/main" id="{217D423B-9E0A-F0AB-DA30-5D4648011F48}"/>
              </a:ext>
            </a:extLst>
          </p:cNvPr>
          <p:cNvGrpSpPr/>
          <p:nvPr/>
        </p:nvGrpSpPr>
        <p:grpSpPr>
          <a:xfrm>
            <a:off x="1019733" y="2787267"/>
            <a:ext cx="689684" cy="689684"/>
            <a:chOff x="1799827" y="3433050"/>
            <a:chExt cx="730800" cy="730800"/>
          </a:xfrm>
        </p:grpSpPr>
        <p:sp>
          <p:nvSpPr>
            <p:cNvPr id="7" name="Ellipse 6">
              <a:extLst>
                <a:ext uri="{FF2B5EF4-FFF2-40B4-BE49-F238E27FC236}">
                  <a16:creationId xmlns:a16="http://schemas.microsoft.com/office/drawing/2014/main" id="{5921A68A-261C-6E31-4957-63F60EE71749}"/>
                </a:ext>
              </a:extLst>
            </p:cNvPr>
            <p:cNvSpPr/>
            <p:nvPr/>
          </p:nvSpPr>
          <p:spPr>
            <a:xfrm>
              <a:off x="1799827" y="3433050"/>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3" name="Graphique 12">
              <a:extLst>
                <a:ext uri="{FF2B5EF4-FFF2-40B4-BE49-F238E27FC236}">
                  <a16:creationId xmlns:a16="http://schemas.microsoft.com/office/drawing/2014/main" id="{CF9731B0-52E0-65A7-D367-036DCF91A1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4680" y="3647941"/>
              <a:ext cx="502031" cy="303553"/>
            </a:xfrm>
            <a:prstGeom prst="rect">
              <a:avLst/>
            </a:prstGeom>
          </p:spPr>
        </p:pic>
      </p:grpSp>
      <p:grpSp>
        <p:nvGrpSpPr>
          <p:cNvPr id="14" name="Groupe 13">
            <a:extLst>
              <a:ext uri="{FF2B5EF4-FFF2-40B4-BE49-F238E27FC236}">
                <a16:creationId xmlns:a16="http://schemas.microsoft.com/office/drawing/2014/main" id="{C206E559-E4D3-2D27-FDEC-6634F438E90E}"/>
              </a:ext>
            </a:extLst>
          </p:cNvPr>
          <p:cNvGrpSpPr/>
          <p:nvPr/>
        </p:nvGrpSpPr>
        <p:grpSpPr>
          <a:xfrm>
            <a:off x="1019733" y="4267345"/>
            <a:ext cx="689684" cy="689684"/>
            <a:chOff x="1808234" y="5248246"/>
            <a:chExt cx="730800" cy="730800"/>
          </a:xfrm>
        </p:grpSpPr>
        <p:sp>
          <p:nvSpPr>
            <p:cNvPr id="15" name="Ellipse 14">
              <a:extLst>
                <a:ext uri="{FF2B5EF4-FFF2-40B4-BE49-F238E27FC236}">
                  <a16:creationId xmlns:a16="http://schemas.microsoft.com/office/drawing/2014/main" id="{98CA0206-2CC0-4571-DBEE-3035AF545C46}"/>
                </a:ext>
              </a:extLst>
            </p:cNvPr>
            <p:cNvSpPr/>
            <p:nvPr/>
          </p:nvSpPr>
          <p:spPr>
            <a:xfrm>
              <a:off x="1808234" y="5248246"/>
              <a:ext cx="730800" cy="730800"/>
            </a:xfrm>
            <a:prstGeom prst="ellipse">
              <a:avLst/>
            </a:prstGeom>
            <a:solidFill>
              <a:srgbClr val="6562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16" name="Graphique 15">
              <a:extLst>
                <a:ext uri="{FF2B5EF4-FFF2-40B4-BE49-F238E27FC236}">
                  <a16:creationId xmlns:a16="http://schemas.microsoft.com/office/drawing/2014/main" id="{D529E882-3AB7-3298-5F1A-E5AF50FCD5F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24047" y="5426350"/>
              <a:ext cx="482356" cy="365970"/>
            </a:xfrm>
            <a:prstGeom prst="rect">
              <a:avLst/>
            </a:prstGeom>
          </p:spPr>
        </p:pic>
      </p:grpSp>
    </p:spTree>
    <p:extLst>
      <p:ext uri="{BB962C8B-B14F-4D97-AF65-F5344CB8AC3E}">
        <p14:creationId xmlns:p14="http://schemas.microsoft.com/office/powerpoint/2010/main" val="1361656002"/>
      </p:ext>
    </p:extLst>
  </p:cSld>
  <p:clrMapOvr>
    <a:masterClrMapping/>
  </p:clrMapOvr>
</p:sld>
</file>

<file path=ppt/theme/theme1.xml><?xml version="1.0" encoding="utf-8"?>
<a:theme xmlns:a="http://schemas.openxmlformats.org/drawingml/2006/main" name="1_APCA_V3">
  <a:themeElements>
    <a:clrScheme name="Personnalisé 1">
      <a:dk1>
        <a:srgbClr val="000000"/>
      </a:dk1>
      <a:lt1>
        <a:srgbClr val="FFFFFF"/>
      </a:lt1>
      <a:dk2>
        <a:srgbClr val="A0A0A0"/>
      </a:dk2>
      <a:lt2>
        <a:srgbClr val="ECECEC"/>
      </a:lt2>
      <a:accent1>
        <a:srgbClr val="80BA27"/>
      </a:accent1>
      <a:accent2>
        <a:srgbClr val="BA834B"/>
      </a:accent2>
      <a:accent3>
        <a:srgbClr val="009C46"/>
      </a:accent3>
      <a:accent4>
        <a:srgbClr val="ED6B1C"/>
      </a:accent4>
      <a:accent5>
        <a:srgbClr val="008E96"/>
      </a:accent5>
      <a:accent6>
        <a:srgbClr val="E94F2D"/>
      </a:accent6>
      <a:hlink>
        <a:srgbClr val="E41B1B"/>
      </a:hlink>
      <a:folHlink>
        <a:srgbClr val="3C3C3C"/>
      </a:folHlink>
    </a:clrScheme>
    <a:fontScheme name="Chambagr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APCA_V3" id="{FA153C38-360E-4904-92F8-528C1449CBD9}" vid="{9638920B-64DA-48A7-802C-73AD66BF328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8C3D3893751479034F3033BFE4F6A" ma:contentTypeVersion="3" ma:contentTypeDescription="Crée un document." ma:contentTypeScope="" ma:versionID="de1771ea0b909b01a466599de31a493d">
  <xsd:schema xmlns:xsd="http://www.w3.org/2001/XMLSchema" xmlns:xs="http://www.w3.org/2001/XMLSchema" xmlns:p="http://schemas.microsoft.com/office/2006/metadata/properties" xmlns:ns2="2a34373a-114e-4ec8-9c61-b980f8618f52" targetNamespace="http://schemas.microsoft.com/office/2006/metadata/properties" ma:root="true" ma:fieldsID="66a9c2a42e72c3c68986c986a9301302" ns2:_="">
    <xsd:import namespace="2a34373a-114e-4ec8-9c61-b980f8618f5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4373a-114e-4ec8-9c61-b980f8618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EF810E-115E-427C-8898-9A97379E30B2}">
  <ds:schemaRefs>
    <ds:schemaRef ds:uri="http://schemas.microsoft.com/sharepoint/v3/contenttype/forms"/>
  </ds:schemaRefs>
</ds:datastoreItem>
</file>

<file path=customXml/itemProps2.xml><?xml version="1.0" encoding="utf-8"?>
<ds:datastoreItem xmlns:ds="http://schemas.openxmlformats.org/officeDocument/2006/customXml" ds:itemID="{0257149D-F0B8-4992-A8EC-D5FF535A3BED}">
  <ds:schemaRefs>
    <ds:schemaRef ds:uri="2a34373a-114e-4ec8-9c61-b980f8618f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C1749E-1237-4A9E-AD27-B51D16FEA430}">
  <ds:schemaRefs>
    <ds:schemaRef ds:uri="2a34373a-114e-4ec8-9c61-b980f8618f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2061</Words>
  <Application>Microsoft Office PowerPoint</Application>
  <PresentationFormat>Grand écran</PresentationFormat>
  <Paragraphs>298</Paragraphs>
  <Slides>25</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Barlow</vt:lpstr>
      <vt:lpstr>Calibri</vt:lpstr>
      <vt:lpstr>Verdana</vt:lpstr>
      <vt:lpstr>Wingdings</vt:lpstr>
      <vt:lpstr>1_APCA_V3</vt:lpstr>
      <vt:lpstr>Conférence de la Souveraineté Alimentaire :   Restitution de la consultation normande</vt:lpstr>
      <vt:lpstr>Déroulé</vt:lpstr>
      <vt:lpstr>Ouverture</vt:lpstr>
      <vt:lpstr>Synthèse des travaux nationaux</vt:lpstr>
      <vt:lpstr>Restitution des travaux régionaux</vt:lpstr>
      <vt:lpstr>Méthode de travail pour la Normandie</vt:lpstr>
      <vt:lpstr>Filières identifiées : enjeux normands</vt:lpstr>
      <vt:lpstr>Synthèse de la contribution normande à l’objectif national par filière </vt:lpstr>
      <vt:lpstr>Filières à fort potentiel identifié</vt:lpstr>
      <vt:lpstr>Filières dont le développement est à poursuivre</vt:lpstr>
      <vt:lpstr>Filières à consolider</vt:lpstr>
      <vt:lpstr>Freins et leviers transversaux Conditions de réussite de la souveraineté alimentaire </vt:lpstr>
      <vt:lpstr>Freins et leviers transversaux  Conditions de réussite de la souveraineté alimentaire </vt:lpstr>
      <vt:lpstr>Freins et leviers spécifiques Des modèles économiques sous tension</vt:lpstr>
      <vt:lpstr>Freins et leviers spécifiques  Une dépendance forte production / transformation</vt:lpstr>
      <vt:lpstr>Freins et leviers spécifiques  Des ressources à sécuriser</vt:lpstr>
      <vt:lpstr>Freins et leviers  Des compétences spécifiques</vt:lpstr>
      <vt:lpstr>Freins et leviers spécifiques Une chaîne de valeur à rééquilibrer</vt:lpstr>
      <vt:lpstr>Et maintenant la suite ?</vt:lpstr>
      <vt:lpstr>Table ronde</vt:lpstr>
      <vt:lpstr>Présentation PowerPoint</vt:lpstr>
      <vt:lpstr>Conclusion</vt:lpstr>
      <vt:lpstr>Intervention</vt:lpstr>
      <vt:lpstr>Intervention</vt:lpstr>
      <vt:lpstr>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Gwennaelle Makhloufi</dc:creator>
  <cp:lastModifiedBy>Peggy BOUCHEZ</cp:lastModifiedBy>
  <cp:revision>4</cp:revision>
  <dcterms:created xsi:type="dcterms:W3CDTF">2021-11-11T17:32:11Z</dcterms:created>
  <dcterms:modified xsi:type="dcterms:W3CDTF">2026-06-12T09:05:10Z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0x010100CA08C3D3893751479034F3033BFE4F6A</vt:lpwstr>
  </property>
</Properties>
</file>